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345" r:id="rId4"/>
    <p:sldId id="346" r:id="rId5"/>
    <p:sldId id="347" r:id="rId6"/>
    <p:sldId id="349" r:id="rId7"/>
    <p:sldId id="348" r:id="rId8"/>
    <p:sldId id="333" r:id="rId9"/>
    <p:sldId id="295" r:id="rId10"/>
    <p:sldId id="339" r:id="rId11"/>
    <p:sldId id="350" r:id="rId12"/>
    <p:sldId id="343" r:id="rId13"/>
    <p:sldId id="351" r:id="rId14"/>
    <p:sldId id="352" r:id="rId15"/>
    <p:sldId id="353" r:id="rId16"/>
    <p:sldId id="370" r:id="rId17"/>
    <p:sldId id="371" r:id="rId18"/>
    <p:sldId id="341" r:id="rId19"/>
    <p:sldId id="334" r:id="rId20"/>
    <p:sldId id="356" r:id="rId21"/>
    <p:sldId id="358" r:id="rId22"/>
    <p:sldId id="357" r:id="rId23"/>
    <p:sldId id="359" r:id="rId24"/>
    <p:sldId id="360" r:id="rId25"/>
    <p:sldId id="361" r:id="rId26"/>
    <p:sldId id="362" r:id="rId27"/>
    <p:sldId id="364" r:id="rId28"/>
    <p:sldId id="367" r:id="rId29"/>
    <p:sldId id="368" r:id="rId30"/>
    <p:sldId id="372" r:id="rId31"/>
    <p:sldId id="373" r:id="rId32"/>
    <p:sldId id="369" r:id="rId33"/>
    <p:sldId id="354" r:id="rId34"/>
    <p:sldId id="303" r:id="rId35"/>
    <p:sldId id="33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4F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474" y="96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36.png"/><Relationship Id="rId18" Type="http://schemas.openxmlformats.org/officeDocument/2006/relationships/image" Target="../media/image6.png"/><Relationship Id="rId3" Type="http://schemas.openxmlformats.org/officeDocument/2006/relationships/image" Target="../media/image41.svg"/><Relationship Id="rId7" Type="http://schemas.openxmlformats.org/officeDocument/2006/relationships/image" Target="../media/image43.png"/><Relationship Id="rId12" Type="http://schemas.openxmlformats.org/officeDocument/2006/relationships/image" Target="../media/image95.svg"/><Relationship Id="rId17" Type="http://schemas.openxmlformats.org/officeDocument/2006/relationships/image" Target="../media/image5.png"/><Relationship Id="rId2" Type="http://schemas.openxmlformats.org/officeDocument/2006/relationships/image" Target="../media/image40.png"/><Relationship Id="rId16" Type="http://schemas.openxmlformats.org/officeDocument/2006/relationships/image" Target="../media/image9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94.png"/><Relationship Id="rId5" Type="http://schemas.openxmlformats.org/officeDocument/2006/relationships/image" Target="../media/image90.svg"/><Relationship Id="rId15" Type="http://schemas.openxmlformats.org/officeDocument/2006/relationships/image" Target="../media/image96.png"/><Relationship Id="rId10" Type="http://schemas.openxmlformats.org/officeDocument/2006/relationships/image" Target="../media/image93.svg"/><Relationship Id="rId19" Type="http://schemas.openxmlformats.org/officeDocument/2006/relationships/image" Target="../media/image7.svg"/><Relationship Id="rId4" Type="http://schemas.openxmlformats.org/officeDocument/2006/relationships/image" Target="../media/image89.png"/><Relationship Id="rId9" Type="http://schemas.openxmlformats.org/officeDocument/2006/relationships/image" Target="../media/image92.png"/><Relationship Id="rId1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svg"/><Relationship Id="rId3" Type="http://schemas.openxmlformats.org/officeDocument/2006/relationships/image" Target="../media/image90.svg"/><Relationship Id="rId7" Type="http://schemas.openxmlformats.org/officeDocument/2006/relationships/image" Target="../media/image93.svg"/><Relationship Id="rId12" Type="http://schemas.openxmlformats.org/officeDocument/2006/relationships/image" Target="../media/image96.png"/><Relationship Id="rId17" Type="http://schemas.openxmlformats.org/officeDocument/2006/relationships/image" Target="../media/image98.png"/><Relationship Id="rId2" Type="http://schemas.openxmlformats.org/officeDocument/2006/relationships/image" Target="../media/image89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11" Type="http://schemas.openxmlformats.org/officeDocument/2006/relationships/image" Target="../media/image37.svg"/><Relationship Id="rId5" Type="http://schemas.openxmlformats.org/officeDocument/2006/relationships/image" Target="../media/image91.svg"/><Relationship Id="rId1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openxmlformats.org/officeDocument/2006/relationships/image" Target="../media/image43.png"/><Relationship Id="rId9" Type="http://schemas.openxmlformats.org/officeDocument/2006/relationships/image" Target="../media/image95.sv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98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19" Type="http://schemas.openxmlformats.org/officeDocument/2006/relationships/image" Target="../media/image99.pn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99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00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02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03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04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19" Type="http://schemas.openxmlformats.org/officeDocument/2006/relationships/image" Target="../media/image105.pn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06.png"/><Relationship Id="rId3" Type="http://schemas.openxmlformats.org/officeDocument/2006/relationships/image" Target="../media/image90.svg"/><Relationship Id="rId21" Type="http://schemas.openxmlformats.org/officeDocument/2006/relationships/image" Target="../media/image109.pn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19" Type="http://schemas.openxmlformats.org/officeDocument/2006/relationships/image" Target="../media/image107.pn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10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19" Type="http://schemas.openxmlformats.org/officeDocument/2006/relationships/image" Target="../media/image111.pn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svg"/><Relationship Id="rId18" Type="http://schemas.openxmlformats.org/officeDocument/2006/relationships/image" Target="../media/image114.png"/><Relationship Id="rId3" Type="http://schemas.openxmlformats.org/officeDocument/2006/relationships/image" Target="../media/image90.svg"/><Relationship Id="rId7" Type="http://schemas.openxmlformats.org/officeDocument/2006/relationships/image" Target="../media/image93.svg"/><Relationship Id="rId12" Type="http://schemas.openxmlformats.org/officeDocument/2006/relationships/image" Target="../media/image96.png"/><Relationship Id="rId17" Type="http://schemas.openxmlformats.org/officeDocument/2006/relationships/image" Target="../media/image113.png"/><Relationship Id="rId2" Type="http://schemas.openxmlformats.org/officeDocument/2006/relationships/image" Target="../media/image89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11" Type="http://schemas.openxmlformats.org/officeDocument/2006/relationships/image" Target="../media/image37.svg"/><Relationship Id="rId5" Type="http://schemas.openxmlformats.org/officeDocument/2006/relationships/image" Target="../media/image91.svg"/><Relationship Id="rId1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openxmlformats.org/officeDocument/2006/relationships/image" Target="../media/image43.png"/><Relationship Id="rId9" Type="http://schemas.openxmlformats.org/officeDocument/2006/relationships/image" Target="../media/image95.svg"/><Relationship Id="rId1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15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16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19" Type="http://schemas.openxmlformats.org/officeDocument/2006/relationships/image" Target="../media/image117.pn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18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svg"/><Relationship Id="rId3" Type="http://schemas.openxmlformats.org/officeDocument/2006/relationships/image" Target="../media/image42.png"/><Relationship Id="rId7" Type="http://schemas.openxmlformats.org/officeDocument/2006/relationships/image" Target="../media/image93.svg"/><Relationship Id="rId12" Type="http://schemas.openxmlformats.org/officeDocument/2006/relationships/image" Target="../media/image96.png"/><Relationship Id="rId2" Type="http://schemas.openxmlformats.org/officeDocument/2006/relationships/image" Target="../media/image119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11" Type="http://schemas.openxmlformats.org/officeDocument/2006/relationships/image" Target="../media/image37.svg"/><Relationship Id="rId5" Type="http://schemas.openxmlformats.org/officeDocument/2006/relationships/image" Target="../media/image91.svg"/><Relationship Id="rId1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openxmlformats.org/officeDocument/2006/relationships/image" Target="../media/image43.png"/><Relationship Id="rId9" Type="http://schemas.openxmlformats.org/officeDocument/2006/relationships/image" Target="../media/image95.svg"/><Relationship Id="rId1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20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21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19" Type="http://schemas.openxmlformats.org/officeDocument/2006/relationships/image" Target="../media/image122.pn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23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19" Type="http://schemas.openxmlformats.org/officeDocument/2006/relationships/image" Target="../media/image124.pn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2.svg"/><Relationship Id="rId3" Type="http://schemas.openxmlformats.org/officeDocument/2006/relationships/image" Target="../media/image41.svg"/><Relationship Id="rId21" Type="http://schemas.openxmlformats.org/officeDocument/2006/relationships/image" Target="../media/image5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1.png"/><Relationship Id="rId2" Type="http://schemas.openxmlformats.org/officeDocument/2006/relationships/image" Target="../media/image40.png"/><Relationship Id="rId16" Type="http://schemas.openxmlformats.org/officeDocument/2006/relationships/image" Target="../media/image54.sv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7.svg"/><Relationship Id="rId10" Type="http://schemas.openxmlformats.org/officeDocument/2006/relationships/image" Target="../media/image48.svg"/><Relationship Id="rId19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svg"/><Relationship Id="rId2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25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26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6.png"/><Relationship Id="rId18" Type="http://schemas.openxmlformats.org/officeDocument/2006/relationships/image" Target="../media/image127.png"/><Relationship Id="rId3" Type="http://schemas.openxmlformats.org/officeDocument/2006/relationships/image" Target="../media/image90.svg"/><Relationship Id="rId7" Type="http://schemas.openxmlformats.org/officeDocument/2006/relationships/image" Target="../media/image92.png"/><Relationship Id="rId12" Type="http://schemas.openxmlformats.org/officeDocument/2006/relationships/image" Target="../media/image37.svg"/><Relationship Id="rId17" Type="http://schemas.openxmlformats.org/officeDocument/2006/relationships/image" Target="../media/image7.svg"/><Relationship Id="rId2" Type="http://schemas.openxmlformats.org/officeDocument/2006/relationships/image" Target="../media/image8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svg"/><Relationship Id="rId11" Type="http://schemas.openxmlformats.org/officeDocument/2006/relationships/image" Target="../media/image36.png"/><Relationship Id="rId5" Type="http://schemas.openxmlformats.org/officeDocument/2006/relationships/image" Target="../media/image43.png"/><Relationship Id="rId15" Type="http://schemas.openxmlformats.org/officeDocument/2006/relationships/image" Target="../media/image5.png"/><Relationship Id="rId10" Type="http://schemas.openxmlformats.org/officeDocument/2006/relationships/image" Target="../media/image95.svg"/><Relationship Id="rId4" Type="http://schemas.openxmlformats.org/officeDocument/2006/relationships/image" Target="../media/image42.png"/><Relationship Id="rId9" Type="http://schemas.openxmlformats.org/officeDocument/2006/relationships/image" Target="../media/image94.png"/><Relationship Id="rId14" Type="http://schemas.openxmlformats.org/officeDocument/2006/relationships/image" Target="../media/image9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7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.svg"/><Relationship Id="rId3" Type="http://schemas.openxmlformats.org/officeDocument/2006/relationships/image" Target="../media/image41.svg"/><Relationship Id="rId7" Type="http://schemas.openxmlformats.org/officeDocument/2006/relationships/image" Target="../media/image131.svg"/><Relationship Id="rId12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11" Type="http://schemas.openxmlformats.org/officeDocument/2006/relationships/image" Target="../media/image5.png"/><Relationship Id="rId5" Type="http://schemas.openxmlformats.org/officeDocument/2006/relationships/image" Target="../media/image129.svg"/><Relationship Id="rId10" Type="http://schemas.openxmlformats.org/officeDocument/2006/relationships/image" Target="../media/image133.sv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192.168.0.25:8070/WeatherFood/main/main.jsp" TargetMode="External"/><Relationship Id="rId3" Type="http://schemas.openxmlformats.org/officeDocument/2006/relationships/image" Target="../media/image41.svg"/><Relationship Id="rId7" Type="http://schemas.openxmlformats.org/officeDocument/2006/relationships/image" Target="../media/image7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2.svg"/><Relationship Id="rId3" Type="http://schemas.openxmlformats.org/officeDocument/2006/relationships/image" Target="../media/image41.svg"/><Relationship Id="rId21" Type="http://schemas.openxmlformats.org/officeDocument/2006/relationships/image" Target="../media/image5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1.png"/><Relationship Id="rId2" Type="http://schemas.openxmlformats.org/officeDocument/2006/relationships/image" Target="../media/image40.png"/><Relationship Id="rId16" Type="http://schemas.openxmlformats.org/officeDocument/2006/relationships/image" Target="../media/image54.sv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7.svg"/><Relationship Id="rId10" Type="http://schemas.openxmlformats.org/officeDocument/2006/relationships/image" Target="../media/image48.svg"/><Relationship Id="rId19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svg"/><Relationship Id="rId2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6.png"/><Relationship Id="rId3" Type="http://schemas.openxmlformats.org/officeDocument/2006/relationships/image" Target="../media/image43.png"/><Relationship Id="rId21" Type="http://schemas.openxmlformats.org/officeDocument/2006/relationships/image" Target="../media/image58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.png"/><Relationship Id="rId2" Type="http://schemas.openxmlformats.org/officeDocument/2006/relationships/image" Target="../media/image42.png"/><Relationship Id="rId16" Type="http://schemas.openxmlformats.org/officeDocument/2006/relationships/image" Target="../media/image56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19" Type="http://schemas.openxmlformats.org/officeDocument/2006/relationships/image" Target="../media/image7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Relationship Id="rId2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2.svg"/><Relationship Id="rId3" Type="http://schemas.openxmlformats.org/officeDocument/2006/relationships/image" Target="../media/image41.svg"/><Relationship Id="rId21" Type="http://schemas.openxmlformats.org/officeDocument/2006/relationships/image" Target="../media/image5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1.png"/><Relationship Id="rId2" Type="http://schemas.openxmlformats.org/officeDocument/2006/relationships/image" Target="../media/image40.png"/><Relationship Id="rId16" Type="http://schemas.openxmlformats.org/officeDocument/2006/relationships/image" Target="../media/image54.sv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7.svg"/><Relationship Id="rId10" Type="http://schemas.openxmlformats.org/officeDocument/2006/relationships/image" Target="../media/image48.svg"/><Relationship Id="rId19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svg"/><Relationship Id="rId2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2.svg"/><Relationship Id="rId3" Type="http://schemas.openxmlformats.org/officeDocument/2006/relationships/image" Target="../media/image41.svg"/><Relationship Id="rId21" Type="http://schemas.openxmlformats.org/officeDocument/2006/relationships/image" Target="../media/image5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1.png"/><Relationship Id="rId2" Type="http://schemas.openxmlformats.org/officeDocument/2006/relationships/image" Target="../media/image40.png"/><Relationship Id="rId16" Type="http://schemas.openxmlformats.org/officeDocument/2006/relationships/image" Target="../media/image54.sv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7.svg"/><Relationship Id="rId10" Type="http://schemas.openxmlformats.org/officeDocument/2006/relationships/image" Target="../media/image48.svg"/><Relationship Id="rId19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svg"/><Relationship Id="rId2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18" Type="http://schemas.openxmlformats.org/officeDocument/2006/relationships/image" Target="../media/image71.svg"/><Relationship Id="rId26" Type="http://schemas.openxmlformats.org/officeDocument/2006/relationships/image" Target="../media/image45.png"/><Relationship Id="rId3" Type="http://schemas.openxmlformats.org/officeDocument/2006/relationships/image" Target="../media/image41.sv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17" Type="http://schemas.openxmlformats.org/officeDocument/2006/relationships/image" Target="../media/image70.png"/><Relationship Id="rId25" Type="http://schemas.openxmlformats.org/officeDocument/2006/relationships/image" Target="../media/image7.svg"/><Relationship Id="rId2" Type="http://schemas.openxmlformats.org/officeDocument/2006/relationships/image" Target="../media/image40.png"/><Relationship Id="rId16" Type="http://schemas.openxmlformats.org/officeDocument/2006/relationships/image" Target="../media/image69.svg"/><Relationship Id="rId20" Type="http://schemas.openxmlformats.org/officeDocument/2006/relationships/image" Target="../media/image73.svg"/><Relationship Id="rId29" Type="http://schemas.openxmlformats.org/officeDocument/2006/relationships/image" Target="../media/image7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svg"/><Relationship Id="rId11" Type="http://schemas.openxmlformats.org/officeDocument/2006/relationships/image" Target="../media/image64.png"/><Relationship Id="rId24" Type="http://schemas.openxmlformats.org/officeDocument/2006/relationships/image" Target="../media/image6.png"/><Relationship Id="rId5" Type="http://schemas.openxmlformats.org/officeDocument/2006/relationships/image" Target="../media/image43.png"/><Relationship Id="rId15" Type="http://schemas.openxmlformats.org/officeDocument/2006/relationships/image" Target="../media/image68.png"/><Relationship Id="rId23" Type="http://schemas.openxmlformats.org/officeDocument/2006/relationships/image" Target="../media/image5.png"/><Relationship Id="rId28" Type="http://schemas.openxmlformats.org/officeDocument/2006/relationships/image" Target="../media/image76.png"/><Relationship Id="rId10" Type="http://schemas.openxmlformats.org/officeDocument/2006/relationships/image" Target="../media/image63.svg"/><Relationship Id="rId19" Type="http://schemas.openxmlformats.org/officeDocument/2006/relationships/image" Target="../media/image72.png"/><Relationship Id="rId31" Type="http://schemas.openxmlformats.org/officeDocument/2006/relationships/image" Target="../media/image79.svg"/><Relationship Id="rId4" Type="http://schemas.openxmlformats.org/officeDocument/2006/relationships/image" Target="../media/image42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Relationship Id="rId22" Type="http://schemas.openxmlformats.org/officeDocument/2006/relationships/image" Target="../media/image75.svg"/><Relationship Id="rId27" Type="http://schemas.openxmlformats.org/officeDocument/2006/relationships/image" Target="../media/image46.svg"/><Relationship Id="rId30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6.svg"/><Relationship Id="rId3" Type="http://schemas.openxmlformats.org/officeDocument/2006/relationships/image" Target="../media/image81.svg"/><Relationship Id="rId7" Type="http://schemas.openxmlformats.org/officeDocument/2006/relationships/image" Target="../media/image5.png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84.svg"/><Relationship Id="rId5" Type="http://schemas.openxmlformats.org/officeDocument/2006/relationships/image" Target="../media/image82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53.png"/><Relationship Id="rId9" Type="http://schemas.openxmlformats.org/officeDocument/2006/relationships/image" Target="../media/image7.sv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6747213" y="1370504"/>
            <a:ext cx="4736481" cy="2470559"/>
            <a:chOff x="6747213" y="1370504"/>
            <a:chExt cx="4736481" cy="24705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9" y="1370504"/>
              <a:ext cx="2629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이젠 컴퓨터학원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2031325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4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소셜네트워크</a:t>
              </a:r>
              <a:r>
                <a:rPr lang="ko-KR" altLang="en-US" sz="4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 기반 날씨와 음식의 </a:t>
              </a:r>
              <a:endParaRPr lang="en-US" altLang="ko-KR" sz="4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상관관계 분석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7D2B4F00-41E1-A77B-F9A9-76AD04614A19}"/>
              </a:ext>
            </a:extLst>
          </p:cNvPr>
          <p:cNvGrpSpPr/>
          <p:nvPr/>
        </p:nvGrpSpPr>
        <p:grpSpPr>
          <a:xfrm>
            <a:off x="1277325" y="2615573"/>
            <a:ext cx="3935463" cy="4308106"/>
            <a:chOff x="1277325" y="2007854"/>
            <a:chExt cx="4490615" cy="4915825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F1F2C982-81B7-AE60-7DB9-47427F96BC48}"/>
                </a:ext>
              </a:extLst>
            </p:cNvPr>
            <p:cNvSpPr/>
            <p:nvPr/>
          </p:nvSpPr>
          <p:spPr>
            <a:xfrm>
              <a:off x="3399437" y="2007854"/>
              <a:ext cx="869869" cy="1517209"/>
            </a:xfrm>
            <a:custGeom>
              <a:avLst/>
              <a:gdLst>
                <a:gd name="connsiteX0" fmla="*/ 138971 w 869869"/>
                <a:gd name="connsiteY0" fmla="*/ 613285 h 1517209"/>
                <a:gd name="connsiteX1" fmla="*/ 352505 w 869869"/>
                <a:gd name="connsiteY1" fmla="*/ 132813 h 1517209"/>
                <a:gd name="connsiteX2" fmla="*/ 518023 w 869869"/>
                <a:gd name="connsiteY2" fmla="*/ 5462 h 1517209"/>
                <a:gd name="connsiteX3" fmla="*/ 538800 w 869869"/>
                <a:gd name="connsiteY3" fmla="*/ 224691 h 1517209"/>
                <a:gd name="connsiteX4" fmla="*/ 446076 w 869869"/>
                <a:gd name="connsiteY4" fmla="*/ 428453 h 1517209"/>
                <a:gd name="connsiteX5" fmla="*/ 619981 w 869869"/>
                <a:gd name="connsiteY5" fmla="*/ 394287 h 1517209"/>
                <a:gd name="connsiteX6" fmla="*/ 678694 w 869869"/>
                <a:gd name="connsiteY6" fmla="*/ 504479 h 1517209"/>
                <a:gd name="connsiteX7" fmla="*/ 852599 w 869869"/>
                <a:gd name="connsiteY7" fmla="*/ 510942 h 1517209"/>
                <a:gd name="connsiteX8" fmla="*/ 791040 w 869869"/>
                <a:gd name="connsiteY8" fmla="*/ 672305 h 1517209"/>
                <a:gd name="connsiteX9" fmla="*/ 823974 w 869869"/>
                <a:gd name="connsiteY9" fmla="*/ 837593 h 1517209"/>
                <a:gd name="connsiteX10" fmla="*/ 720554 w 869869"/>
                <a:gd name="connsiteY10" fmla="*/ 957403 h 1517209"/>
                <a:gd name="connsiteX11" fmla="*/ 635679 w 869869"/>
                <a:gd name="connsiteY11" fmla="*/ 1273280 h 1517209"/>
                <a:gd name="connsiteX12" fmla="*/ 519024 w 869869"/>
                <a:gd name="connsiteY12" fmla="*/ 1517210 h 1517209"/>
                <a:gd name="connsiteX13" fmla="*/ 0 w 869869"/>
                <a:gd name="connsiteY13" fmla="*/ 1223879 h 1517209"/>
                <a:gd name="connsiteX14" fmla="*/ 139124 w 869869"/>
                <a:gd name="connsiteY14" fmla="*/ 613362 h 151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9869" h="1517209">
                  <a:moveTo>
                    <a:pt x="138971" y="613285"/>
                  </a:moveTo>
                  <a:cubicBezTo>
                    <a:pt x="165903" y="518176"/>
                    <a:pt x="333499" y="170903"/>
                    <a:pt x="352505" y="132813"/>
                  </a:cubicBezTo>
                  <a:cubicBezTo>
                    <a:pt x="391672" y="54094"/>
                    <a:pt x="447307" y="-21163"/>
                    <a:pt x="518023" y="5462"/>
                  </a:cubicBezTo>
                  <a:cubicBezTo>
                    <a:pt x="584815" y="30547"/>
                    <a:pt x="575658" y="135198"/>
                    <a:pt x="538800" y="224691"/>
                  </a:cubicBezTo>
                  <a:cubicBezTo>
                    <a:pt x="501941" y="314183"/>
                    <a:pt x="446076" y="428453"/>
                    <a:pt x="446076" y="428453"/>
                  </a:cubicBezTo>
                  <a:cubicBezTo>
                    <a:pt x="446076" y="428453"/>
                    <a:pt x="535491" y="355043"/>
                    <a:pt x="619981" y="394287"/>
                  </a:cubicBezTo>
                  <a:cubicBezTo>
                    <a:pt x="704472" y="433608"/>
                    <a:pt x="678694" y="504479"/>
                    <a:pt x="678694" y="504479"/>
                  </a:cubicBezTo>
                  <a:cubicBezTo>
                    <a:pt x="678694" y="504479"/>
                    <a:pt x="806892" y="435224"/>
                    <a:pt x="852599" y="510942"/>
                  </a:cubicBezTo>
                  <a:cubicBezTo>
                    <a:pt x="888227" y="570040"/>
                    <a:pt x="869220" y="634446"/>
                    <a:pt x="791040" y="672305"/>
                  </a:cubicBezTo>
                  <a:cubicBezTo>
                    <a:pt x="791040" y="672305"/>
                    <a:pt x="913620" y="742637"/>
                    <a:pt x="823974" y="837593"/>
                  </a:cubicBezTo>
                  <a:cubicBezTo>
                    <a:pt x="823974" y="837593"/>
                    <a:pt x="828283" y="934241"/>
                    <a:pt x="720554" y="957403"/>
                  </a:cubicBezTo>
                  <a:cubicBezTo>
                    <a:pt x="720554" y="957403"/>
                    <a:pt x="756028" y="1135926"/>
                    <a:pt x="635679" y="1273280"/>
                  </a:cubicBezTo>
                  <a:lnTo>
                    <a:pt x="519024" y="1517210"/>
                  </a:lnTo>
                  <a:lnTo>
                    <a:pt x="0" y="1223879"/>
                  </a:lnTo>
                  <a:cubicBezTo>
                    <a:pt x="0" y="1223879"/>
                    <a:pt x="124119" y="666226"/>
                    <a:pt x="139124" y="613362"/>
                  </a:cubicBezTo>
                  <a:close/>
                </a:path>
              </a:pathLst>
            </a:custGeom>
            <a:solidFill>
              <a:srgbClr val="FFBDBD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30FDFB5-140E-D717-EDDB-C1DE7E25E4EA}"/>
                </a:ext>
              </a:extLst>
            </p:cNvPr>
            <p:cNvSpPr/>
            <p:nvPr/>
          </p:nvSpPr>
          <p:spPr>
            <a:xfrm>
              <a:off x="3694275" y="2486388"/>
              <a:ext cx="409589" cy="117360"/>
            </a:xfrm>
            <a:custGeom>
              <a:avLst/>
              <a:gdLst>
                <a:gd name="connsiteX0" fmla="*/ 25888 w 409589"/>
                <a:gd name="connsiteY0" fmla="*/ 117283 h 117360"/>
                <a:gd name="connsiteX1" fmla="*/ 417 w 409589"/>
                <a:gd name="connsiteY1" fmla="*/ 96045 h 117360"/>
                <a:gd name="connsiteX2" fmla="*/ 21194 w 409589"/>
                <a:gd name="connsiteY2" fmla="*/ 65958 h 117360"/>
                <a:gd name="connsiteX3" fmla="*/ 379085 w 409589"/>
                <a:gd name="connsiteY3" fmla="*/ 397 h 117360"/>
                <a:gd name="connsiteX4" fmla="*/ 409173 w 409589"/>
                <a:gd name="connsiteY4" fmla="*/ 21174 h 117360"/>
                <a:gd name="connsiteX5" fmla="*/ 388396 w 409589"/>
                <a:gd name="connsiteY5" fmla="*/ 51338 h 117360"/>
                <a:gd name="connsiteX6" fmla="*/ 30505 w 409589"/>
                <a:gd name="connsiteY6" fmla="*/ 116899 h 117360"/>
                <a:gd name="connsiteX7" fmla="*/ 25811 w 409589"/>
                <a:gd name="connsiteY7" fmla="*/ 117360 h 11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89" h="117360">
                  <a:moveTo>
                    <a:pt x="25888" y="117283"/>
                  </a:moveTo>
                  <a:cubicBezTo>
                    <a:pt x="13653" y="117283"/>
                    <a:pt x="2726" y="108511"/>
                    <a:pt x="417" y="96045"/>
                  </a:cubicBezTo>
                  <a:cubicBezTo>
                    <a:pt x="-2122" y="81964"/>
                    <a:pt x="7189" y="68497"/>
                    <a:pt x="21194" y="65958"/>
                  </a:cubicBezTo>
                  <a:lnTo>
                    <a:pt x="379085" y="397"/>
                  </a:lnTo>
                  <a:cubicBezTo>
                    <a:pt x="393167" y="-2065"/>
                    <a:pt x="406633" y="7169"/>
                    <a:pt x="409173" y="21174"/>
                  </a:cubicBezTo>
                  <a:cubicBezTo>
                    <a:pt x="411712" y="35255"/>
                    <a:pt x="402401" y="48721"/>
                    <a:pt x="388396" y="51338"/>
                  </a:cubicBezTo>
                  <a:lnTo>
                    <a:pt x="30505" y="116899"/>
                  </a:lnTo>
                  <a:cubicBezTo>
                    <a:pt x="28889" y="117206"/>
                    <a:pt x="27350" y="117360"/>
                    <a:pt x="25811" y="117360"/>
                  </a:cubicBezTo>
                  <a:close/>
                </a:path>
              </a:pathLst>
            </a:custGeom>
            <a:solidFill>
              <a:srgbClr val="ED585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4884597-6325-8470-947A-4ED8D9F70171}"/>
                </a:ext>
              </a:extLst>
            </p:cNvPr>
            <p:cNvSpPr/>
            <p:nvPr/>
          </p:nvSpPr>
          <p:spPr>
            <a:xfrm>
              <a:off x="3869326" y="2654289"/>
              <a:ext cx="346934" cy="509420"/>
            </a:xfrm>
            <a:custGeom>
              <a:avLst/>
              <a:gdLst>
                <a:gd name="connsiteX0" fmla="*/ 31052 w 346934"/>
                <a:gd name="connsiteY0" fmla="*/ 509343 h 509420"/>
                <a:gd name="connsiteX1" fmla="*/ 14661 w 346934"/>
                <a:gd name="connsiteY1" fmla="*/ 503495 h 509420"/>
                <a:gd name="connsiteX2" fmla="*/ 11045 w 346934"/>
                <a:gd name="connsiteY2" fmla="*/ 467098 h 509420"/>
                <a:gd name="connsiteX3" fmla="*/ 5504 w 346934"/>
                <a:gd name="connsiteY3" fmla="*/ 154684 h 509420"/>
                <a:gd name="connsiteX4" fmla="*/ 964 w 346934"/>
                <a:gd name="connsiteY4" fmla="*/ 131830 h 509420"/>
                <a:gd name="connsiteX5" fmla="*/ 16662 w 346934"/>
                <a:gd name="connsiteY5" fmla="*/ 114593 h 509420"/>
                <a:gd name="connsiteX6" fmla="*/ 311840 w 346934"/>
                <a:gd name="connsiteY6" fmla="*/ 1708 h 509420"/>
                <a:gd name="connsiteX7" fmla="*/ 345236 w 346934"/>
                <a:gd name="connsiteY7" fmla="*/ 16636 h 509420"/>
                <a:gd name="connsiteX8" fmla="*/ 330308 w 346934"/>
                <a:gd name="connsiteY8" fmla="*/ 50032 h 509420"/>
                <a:gd name="connsiteX9" fmla="*/ 65063 w 346934"/>
                <a:gd name="connsiteY9" fmla="*/ 151529 h 509420"/>
                <a:gd name="connsiteX10" fmla="*/ 51059 w 346934"/>
                <a:gd name="connsiteY10" fmla="*/ 499956 h 509420"/>
                <a:gd name="connsiteX11" fmla="*/ 31052 w 346934"/>
                <a:gd name="connsiteY11" fmla="*/ 509420 h 50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6934" h="509420">
                  <a:moveTo>
                    <a:pt x="31052" y="509343"/>
                  </a:moveTo>
                  <a:cubicBezTo>
                    <a:pt x="25281" y="509343"/>
                    <a:pt x="19432" y="507420"/>
                    <a:pt x="14661" y="503495"/>
                  </a:cubicBezTo>
                  <a:cubicBezTo>
                    <a:pt x="3581" y="494415"/>
                    <a:pt x="1965" y="478102"/>
                    <a:pt x="11045" y="467098"/>
                  </a:cubicBezTo>
                  <a:cubicBezTo>
                    <a:pt x="131625" y="320202"/>
                    <a:pt x="10737" y="161378"/>
                    <a:pt x="5504" y="154684"/>
                  </a:cubicBezTo>
                  <a:cubicBezTo>
                    <a:pt x="426" y="148220"/>
                    <a:pt x="-1267" y="139755"/>
                    <a:pt x="964" y="131830"/>
                  </a:cubicBezTo>
                  <a:cubicBezTo>
                    <a:pt x="3196" y="123904"/>
                    <a:pt x="8967" y="117517"/>
                    <a:pt x="16662" y="114593"/>
                  </a:cubicBezTo>
                  <a:lnTo>
                    <a:pt x="311840" y="1708"/>
                  </a:lnTo>
                  <a:cubicBezTo>
                    <a:pt x="325229" y="-3371"/>
                    <a:pt x="340157" y="3247"/>
                    <a:pt x="345236" y="16636"/>
                  </a:cubicBezTo>
                  <a:cubicBezTo>
                    <a:pt x="350315" y="30025"/>
                    <a:pt x="343620" y="44954"/>
                    <a:pt x="330308" y="50032"/>
                  </a:cubicBezTo>
                  <a:lnTo>
                    <a:pt x="65063" y="151529"/>
                  </a:lnTo>
                  <a:cubicBezTo>
                    <a:pt x="100691" y="212626"/>
                    <a:pt x="164944" y="361293"/>
                    <a:pt x="51059" y="499956"/>
                  </a:cubicBezTo>
                  <a:cubicBezTo>
                    <a:pt x="45903" y="506188"/>
                    <a:pt x="38516" y="509420"/>
                    <a:pt x="31052" y="509420"/>
                  </a:cubicBezTo>
                  <a:close/>
                </a:path>
              </a:pathLst>
            </a:custGeom>
            <a:solidFill>
              <a:srgbClr val="ED585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68D39D24-17FA-708B-EAC2-6E679123CF0C}"/>
                </a:ext>
              </a:extLst>
            </p:cNvPr>
            <p:cNvSpPr/>
            <p:nvPr/>
          </p:nvSpPr>
          <p:spPr>
            <a:xfrm>
              <a:off x="3930252" y="2911762"/>
              <a:ext cx="227778" cy="106897"/>
            </a:xfrm>
            <a:custGeom>
              <a:avLst/>
              <a:gdLst>
                <a:gd name="connsiteX0" fmla="*/ 105326 w 227778"/>
                <a:gd name="connsiteY0" fmla="*/ 106821 h 106897"/>
                <a:gd name="connsiteX1" fmla="*/ 54154 w 227778"/>
                <a:gd name="connsiteY1" fmla="*/ 95894 h 106897"/>
                <a:gd name="connsiteX2" fmla="*/ 675 w 227778"/>
                <a:gd name="connsiteY2" fmla="*/ 31718 h 106897"/>
                <a:gd name="connsiteX3" fmla="*/ 20066 w 227778"/>
                <a:gd name="connsiteY3" fmla="*/ 708 h 106897"/>
                <a:gd name="connsiteX4" fmla="*/ 50999 w 227778"/>
                <a:gd name="connsiteY4" fmla="*/ 19791 h 106897"/>
                <a:gd name="connsiteX5" fmla="*/ 77162 w 227778"/>
                <a:gd name="connsiteY5" fmla="*/ 49571 h 106897"/>
                <a:gd name="connsiteX6" fmla="*/ 190509 w 227778"/>
                <a:gd name="connsiteY6" fmla="*/ 30564 h 106897"/>
                <a:gd name="connsiteX7" fmla="*/ 225136 w 227778"/>
                <a:gd name="connsiteY7" fmla="*/ 42491 h 106897"/>
                <a:gd name="connsiteX8" fmla="*/ 213209 w 227778"/>
                <a:gd name="connsiteY8" fmla="*/ 77118 h 106897"/>
                <a:gd name="connsiteX9" fmla="*/ 105249 w 227778"/>
                <a:gd name="connsiteY9" fmla="*/ 106898 h 10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778" h="106897">
                  <a:moveTo>
                    <a:pt x="105326" y="106821"/>
                  </a:moveTo>
                  <a:cubicBezTo>
                    <a:pt x="86473" y="106821"/>
                    <a:pt x="69390" y="103204"/>
                    <a:pt x="54154" y="95894"/>
                  </a:cubicBezTo>
                  <a:cubicBezTo>
                    <a:pt x="11909" y="75733"/>
                    <a:pt x="1675" y="36181"/>
                    <a:pt x="675" y="31718"/>
                  </a:cubicBezTo>
                  <a:cubicBezTo>
                    <a:pt x="-2557" y="17790"/>
                    <a:pt x="6138" y="3940"/>
                    <a:pt x="20066" y="708"/>
                  </a:cubicBezTo>
                  <a:cubicBezTo>
                    <a:pt x="33686" y="-2601"/>
                    <a:pt x="47690" y="6017"/>
                    <a:pt x="50999" y="19791"/>
                  </a:cubicBezTo>
                  <a:cubicBezTo>
                    <a:pt x="51307" y="21022"/>
                    <a:pt x="56771" y="40183"/>
                    <a:pt x="77162" y="49571"/>
                  </a:cubicBezTo>
                  <a:cubicBezTo>
                    <a:pt x="102171" y="61036"/>
                    <a:pt x="141415" y="54495"/>
                    <a:pt x="190509" y="30564"/>
                  </a:cubicBezTo>
                  <a:cubicBezTo>
                    <a:pt x="203282" y="24177"/>
                    <a:pt x="218826" y="29641"/>
                    <a:pt x="225136" y="42491"/>
                  </a:cubicBezTo>
                  <a:cubicBezTo>
                    <a:pt x="231446" y="55342"/>
                    <a:pt x="226059" y="70809"/>
                    <a:pt x="213209" y="77118"/>
                  </a:cubicBezTo>
                  <a:cubicBezTo>
                    <a:pt x="172579" y="96971"/>
                    <a:pt x="136490" y="106898"/>
                    <a:pt x="105249" y="106898"/>
                  </a:cubicBezTo>
                  <a:close/>
                </a:path>
              </a:pathLst>
            </a:custGeom>
            <a:solidFill>
              <a:srgbClr val="ED585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A62B1EA-FD2C-FFE5-55AA-44E8CD48B4BA}"/>
                </a:ext>
              </a:extLst>
            </p:cNvPr>
            <p:cNvSpPr/>
            <p:nvPr/>
          </p:nvSpPr>
          <p:spPr>
            <a:xfrm>
              <a:off x="3751239" y="2385236"/>
              <a:ext cx="130142" cy="200121"/>
            </a:xfrm>
            <a:custGeom>
              <a:avLst/>
              <a:gdLst>
                <a:gd name="connsiteX0" fmla="*/ 25865 w 130142"/>
                <a:gd name="connsiteY0" fmla="*/ 200122 h 200121"/>
                <a:gd name="connsiteX1" fmla="*/ 13784 w 130142"/>
                <a:gd name="connsiteY1" fmla="*/ 197121 h 200121"/>
                <a:gd name="connsiteX2" fmla="*/ 3011 w 130142"/>
                <a:gd name="connsiteY2" fmla="*/ 162109 h 200121"/>
                <a:gd name="connsiteX3" fmla="*/ 81346 w 130142"/>
                <a:gd name="connsiteY3" fmla="*/ 13750 h 200121"/>
                <a:gd name="connsiteX4" fmla="*/ 116358 w 130142"/>
                <a:gd name="connsiteY4" fmla="*/ 2977 h 200121"/>
                <a:gd name="connsiteX5" fmla="*/ 127131 w 130142"/>
                <a:gd name="connsiteY5" fmla="*/ 37989 h 200121"/>
                <a:gd name="connsiteX6" fmla="*/ 48796 w 130142"/>
                <a:gd name="connsiteY6" fmla="*/ 186348 h 200121"/>
                <a:gd name="connsiteX7" fmla="*/ 25865 w 130142"/>
                <a:gd name="connsiteY7" fmla="*/ 200122 h 20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42" h="200121">
                  <a:moveTo>
                    <a:pt x="25865" y="200122"/>
                  </a:moveTo>
                  <a:cubicBezTo>
                    <a:pt x="21787" y="200122"/>
                    <a:pt x="17632" y="199121"/>
                    <a:pt x="13784" y="197121"/>
                  </a:cubicBezTo>
                  <a:cubicBezTo>
                    <a:pt x="1165" y="190426"/>
                    <a:pt x="-3683" y="174805"/>
                    <a:pt x="3011" y="162109"/>
                  </a:cubicBezTo>
                  <a:lnTo>
                    <a:pt x="81346" y="13750"/>
                  </a:lnTo>
                  <a:cubicBezTo>
                    <a:pt x="88040" y="1131"/>
                    <a:pt x="103738" y="-3640"/>
                    <a:pt x="116358" y="2977"/>
                  </a:cubicBezTo>
                  <a:cubicBezTo>
                    <a:pt x="128978" y="9672"/>
                    <a:pt x="133825" y="25293"/>
                    <a:pt x="127131" y="37989"/>
                  </a:cubicBezTo>
                  <a:lnTo>
                    <a:pt x="48796" y="186348"/>
                  </a:lnTo>
                  <a:cubicBezTo>
                    <a:pt x="44179" y="195120"/>
                    <a:pt x="35176" y="200122"/>
                    <a:pt x="25865" y="200122"/>
                  </a:cubicBezTo>
                  <a:close/>
                </a:path>
              </a:pathLst>
            </a:custGeom>
            <a:solidFill>
              <a:srgbClr val="ED585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66BF755-ADE5-A9D9-6764-7587F67B8D4E}"/>
                </a:ext>
              </a:extLst>
            </p:cNvPr>
            <p:cNvSpPr/>
            <p:nvPr/>
          </p:nvSpPr>
          <p:spPr>
            <a:xfrm>
              <a:off x="3935483" y="2779644"/>
              <a:ext cx="332646" cy="131363"/>
            </a:xfrm>
            <a:custGeom>
              <a:avLst/>
              <a:gdLst>
                <a:gd name="connsiteX0" fmla="*/ 117101 w 332646"/>
                <a:gd name="connsiteY0" fmla="*/ 131363 h 131363"/>
                <a:gd name="connsiteX1" fmla="*/ 20760 w 332646"/>
                <a:gd name="connsiteY1" fmla="*/ 122591 h 131363"/>
                <a:gd name="connsiteX2" fmla="*/ 522 w 332646"/>
                <a:gd name="connsiteY2" fmla="*/ 92119 h 131363"/>
                <a:gd name="connsiteX3" fmla="*/ 30994 w 332646"/>
                <a:gd name="connsiteY3" fmla="*/ 71804 h 131363"/>
                <a:gd name="connsiteX4" fmla="*/ 284158 w 332646"/>
                <a:gd name="connsiteY4" fmla="*/ 13323 h 131363"/>
                <a:gd name="connsiteX5" fmla="*/ 319324 w 332646"/>
                <a:gd name="connsiteY5" fmla="*/ 3242 h 131363"/>
                <a:gd name="connsiteX6" fmla="*/ 329404 w 332646"/>
                <a:gd name="connsiteY6" fmla="*/ 38408 h 131363"/>
                <a:gd name="connsiteX7" fmla="*/ 117101 w 332646"/>
                <a:gd name="connsiteY7" fmla="*/ 131286 h 13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646" h="131363">
                  <a:moveTo>
                    <a:pt x="117101" y="131363"/>
                  </a:moveTo>
                  <a:cubicBezTo>
                    <a:pt x="65468" y="131363"/>
                    <a:pt x="24761" y="123360"/>
                    <a:pt x="20760" y="122591"/>
                  </a:cubicBezTo>
                  <a:cubicBezTo>
                    <a:pt x="6755" y="119744"/>
                    <a:pt x="-2325" y="106124"/>
                    <a:pt x="522" y="92119"/>
                  </a:cubicBezTo>
                  <a:cubicBezTo>
                    <a:pt x="3369" y="78114"/>
                    <a:pt x="16989" y="69034"/>
                    <a:pt x="30994" y="71804"/>
                  </a:cubicBezTo>
                  <a:cubicBezTo>
                    <a:pt x="32995" y="72189"/>
                    <a:pt x="230216" y="110433"/>
                    <a:pt x="284158" y="13323"/>
                  </a:cubicBezTo>
                  <a:cubicBezTo>
                    <a:pt x="291083" y="857"/>
                    <a:pt x="306858" y="-3683"/>
                    <a:pt x="319324" y="3242"/>
                  </a:cubicBezTo>
                  <a:cubicBezTo>
                    <a:pt x="331789" y="10168"/>
                    <a:pt x="336329" y="25942"/>
                    <a:pt x="329404" y="38408"/>
                  </a:cubicBezTo>
                  <a:cubicBezTo>
                    <a:pt x="286851" y="114973"/>
                    <a:pt x="190895" y="131286"/>
                    <a:pt x="117101" y="131286"/>
                  </a:cubicBezTo>
                  <a:close/>
                </a:path>
              </a:pathLst>
            </a:custGeom>
            <a:solidFill>
              <a:srgbClr val="ED585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EBF63A3-4C25-D74C-B13B-401FB57463EE}"/>
                </a:ext>
              </a:extLst>
            </p:cNvPr>
            <p:cNvSpPr/>
            <p:nvPr/>
          </p:nvSpPr>
          <p:spPr>
            <a:xfrm>
              <a:off x="4761149" y="2243807"/>
              <a:ext cx="964871" cy="1405376"/>
            </a:xfrm>
            <a:custGeom>
              <a:avLst/>
              <a:gdLst>
                <a:gd name="connsiteX0" fmla="*/ 479226 w 964871"/>
                <a:gd name="connsiteY0" fmla="*/ 745535 h 1405376"/>
                <a:gd name="connsiteX1" fmla="*/ 288622 w 964871"/>
                <a:gd name="connsiteY1" fmla="*/ 748767 h 1405376"/>
                <a:gd name="connsiteX2" fmla="*/ 29841 w 964871"/>
                <a:gd name="connsiteY2" fmla="*/ 548083 h 1405376"/>
                <a:gd name="connsiteX3" fmla="*/ 137185 w 964871"/>
                <a:gd name="connsiteY3" fmla="*/ 909053 h 1405376"/>
                <a:gd name="connsiteX4" fmla="*/ 308090 w 964871"/>
                <a:gd name="connsiteY4" fmla="*/ 1405376 h 1405376"/>
                <a:gd name="connsiteX5" fmla="*/ 888211 w 964871"/>
                <a:gd name="connsiteY5" fmla="*/ 1266944 h 1405376"/>
                <a:gd name="connsiteX6" fmla="*/ 964853 w 964871"/>
                <a:gd name="connsiteY6" fmla="*/ 748767 h 1405376"/>
                <a:gd name="connsiteX7" fmla="*/ 847582 w 964871"/>
                <a:gd name="connsiteY7" fmla="*/ 580325 h 1405376"/>
                <a:gd name="connsiteX8" fmla="*/ 751319 w 964871"/>
                <a:gd name="connsiteY8" fmla="*/ 137250 h 1405376"/>
                <a:gd name="connsiteX9" fmla="*/ 607577 w 964871"/>
                <a:gd name="connsiteY9" fmla="*/ 5821 h 1405376"/>
                <a:gd name="connsiteX10" fmla="*/ 607577 w 964871"/>
                <a:gd name="connsiteY10" fmla="*/ 476443 h 1405376"/>
                <a:gd name="connsiteX11" fmla="*/ 479303 w 964871"/>
                <a:gd name="connsiteY11" fmla="*/ 745458 h 140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4871" h="1405376">
                  <a:moveTo>
                    <a:pt x="479226" y="745535"/>
                  </a:moveTo>
                  <a:cubicBezTo>
                    <a:pt x="435210" y="839106"/>
                    <a:pt x="338023" y="839644"/>
                    <a:pt x="288622" y="748767"/>
                  </a:cubicBezTo>
                  <a:cubicBezTo>
                    <a:pt x="165656" y="522459"/>
                    <a:pt x="111715" y="490063"/>
                    <a:pt x="29841" y="548083"/>
                  </a:cubicBezTo>
                  <a:cubicBezTo>
                    <a:pt x="-45493" y="601486"/>
                    <a:pt x="33457" y="706984"/>
                    <a:pt x="137185" y="909053"/>
                  </a:cubicBezTo>
                  <a:cubicBezTo>
                    <a:pt x="195359" y="1022399"/>
                    <a:pt x="308090" y="1405376"/>
                    <a:pt x="308090" y="1405376"/>
                  </a:cubicBezTo>
                  <a:cubicBezTo>
                    <a:pt x="308090" y="1405376"/>
                    <a:pt x="884749" y="1275871"/>
                    <a:pt x="888211" y="1266944"/>
                  </a:cubicBezTo>
                  <a:cubicBezTo>
                    <a:pt x="891674" y="1258018"/>
                    <a:pt x="964007" y="801708"/>
                    <a:pt x="964853" y="748767"/>
                  </a:cubicBezTo>
                  <a:cubicBezTo>
                    <a:pt x="966084" y="666354"/>
                    <a:pt x="904679" y="580710"/>
                    <a:pt x="847582" y="580325"/>
                  </a:cubicBezTo>
                  <a:cubicBezTo>
                    <a:pt x="847582" y="580325"/>
                    <a:pt x="799874" y="377178"/>
                    <a:pt x="751319" y="137250"/>
                  </a:cubicBezTo>
                  <a:cubicBezTo>
                    <a:pt x="737545" y="69227"/>
                    <a:pt x="696531" y="-24344"/>
                    <a:pt x="607577" y="5821"/>
                  </a:cubicBezTo>
                  <a:cubicBezTo>
                    <a:pt x="521240" y="35138"/>
                    <a:pt x="572488" y="199271"/>
                    <a:pt x="607577" y="476443"/>
                  </a:cubicBezTo>
                  <a:cubicBezTo>
                    <a:pt x="608808" y="486370"/>
                    <a:pt x="485535" y="732069"/>
                    <a:pt x="479303" y="745458"/>
                  </a:cubicBezTo>
                  <a:close/>
                </a:path>
              </a:pathLst>
            </a:custGeom>
            <a:solidFill>
              <a:srgbClr val="FFBDBD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AC25415-31CC-4EDB-57EB-7052111540CF}"/>
                </a:ext>
              </a:extLst>
            </p:cNvPr>
            <p:cNvSpPr/>
            <p:nvPr/>
          </p:nvSpPr>
          <p:spPr>
            <a:xfrm>
              <a:off x="5117025" y="2668734"/>
              <a:ext cx="297244" cy="452344"/>
            </a:xfrm>
            <a:custGeom>
              <a:avLst/>
              <a:gdLst>
                <a:gd name="connsiteX0" fmla="*/ 77 w 297244"/>
                <a:gd name="connsiteY0" fmla="*/ 405252 h 452344"/>
                <a:gd name="connsiteX1" fmla="*/ 6002 w 297244"/>
                <a:gd name="connsiteY1" fmla="*/ 227422 h 452344"/>
                <a:gd name="connsiteX2" fmla="*/ 134816 w 297244"/>
                <a:gd name="connsiteY2" fmla="*/ 10194 h 452344"/>
                <a:gd name="connsiteX3" fmla="*/ 293639 w 297244"/>
                <a:gd name="connsiteY3" fmla="*/ 62904 h 452344"/>
                <a:gd name="connsiteX4" fmla="*/ 238081 w 297244"/>
                <a:gd name="connsiteY4" fmla="*/ 385322 h 452344"/>
                <a:gd name="connsiteX5" fmla="*/ 31011 w 297244"/>
                <a:gd name="connsiteY5" fmla="*/ 452345 h 452344"/>
                <a:gd name="connsiteX6" fmla="*/ 0 w 297244"/>
                <a:gd name="connsiteY6" fmla="*/ 405252 h 45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44" h="452344">
                  <a:moveTo>
                    <a:pt x="77" y="405252"/>
                  </a:moveTo>
                  <a:cubicBezTo>
                    <a:pt x="2616" y="389016"/>
                    <a:pt x="-3232" y="281133"/>
                    <a:pt x="6002" y="227422"/>
                  </a:cubicBezTo>
                  <a:cubicBezTo>
                    <a:pt x="15236" y="173711"/>
                    <a:pt x="96956" y="46129"/>
                    <a:pt x="134816" y="10194"/>
                  </a:cubicBezTo>
                  <a:cubicBezTo>
                    <a:pt x="172674" y="-25742"/>
                    <a:pt x="272786" y="43359"/>
                    <a:pt x="293639" y="62904"/>
                  </a:cubicBezTo>
                  <a:cubicBezTo>
                    <a:pt x="314492" y="82526"/>
                    <a:pt x="238081" y="385322"/>
                    <a:pt x="238081" y="385322"/>
                  </a:cubicBezTo>
                  <a:lnTo>
                    <a:pt x="31011" y="452345"/>
                  </a:lnTo>
                  <a:lnTo>
                    <a:pt x="0" y="405252"/>
                  </a:lnTo>
                  <a:close/>
                </a:path>
              </a:pathLst>
            </a:custGeom>
            <a:solidFill>
              <a:srgbClr val="FFBDBD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6DB9C800-B07D-EC33-FE34-FB8DE59E3F36}"/>
                </a:ext>
              </a:extLst>
            </p:cNvPr>
            <p:cNvSpPr/>
            <p:nvPr/>
          </p:nvSpPr>
          <p:spPr>
            <a:xfrm>
              <a:off x="2256178" y="3096686"/>
              <a:ext cx="1954614" cy="2421561"/>
            </a:xfrm>
            <a:custGeom>
              <a:avLst/>
              <a:gdLst>
                <a:gd name="connsiteX0" fmla="*/ 1076237 w 1954614"/>
                <a:gd name="connsiteY0" fmla="*/ 154 h 2421561"/>
                <a:gd name="connsiteX1" fmla="*/ 522509 w 1954614"/>
                <a:gd name="connsiteY1" fmla="*/ 1107610 h 2421561"/>
                <a:gd name="connsiteX2" fmla="*/ 2562 w 1954614"/>
                <a:gd name="connsiteY2" fmla="*/ 2115878 h 2421561"/>
                <a:gd name="connsiteX3" fmla="*/ 1075159 w 1954614"/>
                <a:gd name="connsiteY3" fmla="*/ 2284474 h 2421561"/>
                <a:gd name="connsiteX4" fmla="*/ 1954614 w 1954614"/>
                <a:gd name="connsiteY4" fmla="*/ 263936 h 2421561"/>
                <a:gd name="connsiteX5" fmla="*/ 1512617 w 1954614"/>
                <a:gd name="connsiteY5" fmla="*/ 101342 h 2421561"/>
                <a:gd name="connsiteX6" fmla="*/ 1076237 w 1954614"/>
                <a:gd name="connsiteY6" fmla="*/ 0 h 242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4614" h="2421561">
                  <a:moveTo>
                    <a:pt x="1076237" y="154"/>
                  </a:moveTo>
                  <a:cubicBezTo>
                    <a:pt x="827074" y="528104"/>
                    <a:pt x="522509" y="1107610"/>
                    <a:pt x="522509" y="1107610"/>
                  </a:cubicBezTo>
                  <a:cubicBezTo>
                    <a:pt x="-62307" y="331113"/>
                    <a:pt x="1407" y="2172974"/>
                    <a:pt x="2562" y="2115878"/>
                  </a:cubicBezTo>
                  <a:cubicBezTo>
                    <a:pt x="299125" y="2549719"/>
                    <a:pt x="897329" y="2439527"/>
                    <a:pt x="1075159" y="2284474"/>
                  </a:cubicBezTo>
                  <a:cubicBezTo>
                    <a:pt x="1346714" y="2047701"/>
                    <a:pt x="1388189" y="1995144"/>
                    <a:pt x="1954614" y="263936"/>
                  </a:cubicBezTo>
                  <a:cubicBezTo>
                    <a:pt x="1954614" y="263936"/>
                    <a:pt x="1821876" y="187680"/>
                    <a:pt x="1512617" y="101342"/>
                  </a:cubicBezTo>
                  <a:cubicBezTo>
                    <a:pt x="1169346" y="5540"/>
                    <a:pt x="1076237" y="0"/>
                    <a:pt x="1076237" y="0"/>
                  </a:cubicBezTo>
                  <a:close/>
                </a:path>
              </a:pathLst>
            </a:custGeom>
            <a:solidFill>
              <a:srgbClr val="000000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11F1F2D8-FAC1-388E-6F42-F34F94DD4849}"/>
                </a:ext>
              </a:extLst>
            </p:cNvPr>
            <p:cNvSpPr/>
            <p:nvPr/>
          </p:nvSpPr>
          <p:spPr>
            <a:xfrm>
              <a:off x="1853820" y="2140666"/>
              <a:ext cx="1165484" cy="1091060"/>
            </a:xfrm>
            <a:custGeom>
              <a:avLst/>
              <a:gdLst>
                <a:gd name="connsiteX0" fmla="*/ 1156330 w 1165484"/>
                <a:gd name="connsiteY0" fmla="*/ 304259 h 1091060"/>
                <a:gd name="connsiteX1" fmla="*/ 1048601 w 1165484"/>
                <a:gd name="connsiteY1" fmla="*/ 85953 h 1091060"/>
                <a:gd name="connsiteX2" fmla="*/ 1027670 w 1165484"/>
                <a:gd name="connsiteY2" fmla="*/ 69332 h 1091060"/>
                <a:gd name="connsiteX3" fmla="*/ 831526 w 1165484"/>
                <a:gd name="connsiteY3" fmla="*/ 3156 h 1091060"/>
                <a:gd name="connsiteX4" fmla="*/ 790281 w 1165484"/>
                <a:gd name="connsiteY4" fmla="*/ 539 h 1091060"/>
                <a:gd name="connsiteX5" fmla="*/ 762887 w 1165484"/>
                <a:gd name="connsiteY5" fmla="*/ 1 h 1091060"/>
                <a:gd name="connsiteX6" fmla="*/ 571899 w 1165484"/>
                <a:gd name="connsiteY6" fmla="*/ 15852 h 1091060"/>
                <a:gd name="connsiteX7" fmla="*/ 545044 w 1165484"/>
                <a:gd name="connsiteY7" fmla="*/ 20238 h 1091060"/>
                <a:gd name="connsiteX8" fmla="*/ 536041 w 1165484"/>
                <a:gd name="connsiteY8" fmla="*/ 21931 h 1091060"/>
                <a:gd name="connsiteX9" fmla="*/ 518650 w 1165484"/>
                <a:gd name="connsiteY9" fmla="*/ 25317 h 1091060"/>
                <a:gd name="connsiteX10" fmla="*/ 508262 w 1165484"/>
                <a:gd name="connsiteY10" fmla="*/ 27549 h 1091060"/>
                <a:gd name="connsiteX11" fmla="*/ 492718 w 1165484"/>
                <a:gd name="connsiteY11" fmla="*/ 31088 h 1091060"/>
                <a:gd name="connsiteX12" fmla="*/ 481945 w 1165484"/>
                <a:gd name="connsiteY12" fmla="*/ 33705 h 1091060"/>
                <a:gd name="connsiteX13" fmla="*/ 467325 w 1165484"/>
                <a:gd name="connsiteY13" fmla="*/ 37552 h 1091060"/>
                <a:gd name="connsiteX14" fmla="*/ 456629 w 1165484"/>
                <a:gd name="connsiteY14" fmla="*/ 40476 h 1091060"/>
                <a:gd name="connsiteX15" fmla="*/ 442239 w 1165484"/>
                <a:gd name="connsiteY15" fmla="*/ 44785 h 1091060"/>
                <a:gd name="connsiteX16" fmla="*/ 432159 w 1165484"/>
                <a:gd name="connsiteY16" fmla="*/ 47863 h 1091060"/>
                <a:gd name="connsiteX17" fmla="*/ 414922 w 1165484"/>
                <a:gd name="connsiteY17" fmla="*/ 53711 h 1091060"/>
                <a:gd name="connsiteX18" fmla="*/ 400148 w 1165484"/>
                <a:gd name="connsiteY18" fmla="*/ 59098 h 1091060"/>
                <a:gd name="connsiteX19" fmla="*/ 386913 w 1165484"/>
                <a:gd name="connsiteY19" fmla="*/ 64177 h 1091060"/>
                <a:gd name="connsiteX20" fmla="*/ 375370 w 1165484"/>
                <a:gd name="connsiteY20" fmla="*/ 69024 h 1091060"/>
                <a:gd name="connsiteX21" fmla="*/ 364905 w 1165484"/>
                <a:gd name="connsiteY21" fmla="*/ 73564 h 1091060"/>
                <a:gd name="connsiteX22" fmla="*/ 353055 w 1165484"/>
                <a:gd name="connsiteY22" fmla="*/ 79028 h 1091060"/>
                <a:gd name="connsiteX23" fmla="*/ 343821 w 1165484"/>
                <a:gd name="connsiteY23" fmla="*/ 83491 h 1091060"/>
                <a:gd name="connsiteX24" fmla="*/ 331817 w 1165484"/>
                <a:gd name="connsiteY24" fmla="*/ 89647 h 1091060"/>
                <a:gd name="connsiteX25" fmla="*/ 323737 w 1165484"/>
                <a:gd name="connsiteY25" fmla="*/ 94033 h 1091060"/>
                <a:gd name="connsiteX26" fmla="*/ 311502 w 1165484"/>
                <a:gd name="connsiteY26" fmla="*/ 100958 h 1091060"/>
                <a:gd name="connsiteX27" fmla="*/ 305192 w 1165484"/>
                <a:gd name="connsiteY27" fmla="*/ 104806 h 1091060"/>
                <a:gd name="connsiteX28" fmla="*/ 259407 w 1165484"/>
                <a:gd name="connsiteY28" fmla="*/ 136509 h 1091060"/>
                <a:gd name="connsiteX29" fmla="*/ 245557 w 1165484"/>
                <a:gd name="connsiteY29" fmla="*/ 147974 h 1091060"/>
                <a:gd name="connsiteX30" fmla="*/ 242017 w 1165484"/>
                <a:gd name="connsiteY30" fmla="*/ 151052 h 1091060"/>
                <a:gd name="connsiteX31" fmla="*/ 230090 w 1165484"/>
                <a:gd name="connsiteY31" fmla="*/ 162056 h 1091060"/>
                <a:gd name="connsiteX32" fmla="*/ 226627 w 1165484"/>
                <a:gd name="connsiteY32" fmla="*/ 165442 h 1091060"/>
                <a:gd name="connsiteX33" fmla="*/ 215085 w 1165484"/>
                <a:gd name="connsiteY33" fmla="*/ 177292 h 1091060"/>
                <a:gd name="connsiteX34" fmla="*/ 212545 w 1165484"/>
                <a:gd name="connsiteY34" fmla="*/ 180062 h 1091060"/>
                <a:gd name="connsiteX35" fmla="*/ 200849 w 1165484"/>
                <a:gd name="connsiteY35" fmla="*/ 193375 h 1091060"/>
                <a:gd name="connsiteX36" fmla="*/ 156603 w 1165484"/>
                <a:gd name="connsiteY36" fmla="*/ 260551 h 1091060"/>
                <a:gd name="connsiteX37" fmla="*/ 147908 w 1165484"/>
                <a:gd name="connsiteY37" fmla="*/ 278865 h 1091060"/>
                <a:gd name="connsiteX38" fmla="*/ 139674 w 1165484"/>
                <a:gd name="connsiteY38" fmla="*/ 298872 h 1091060"/>
                <a:gd name="connsiteX39" fmla="*/ 113204 w 1165484"/>
                <a:gd name="connsiteY39" fmla="*/ 430840 h 1091060"/>
                <a:gd name="connsiteX40" fmla="*/ 112434 w 1165484"/>
                <a:gd name="connsiteY40" fmla="*/ 456234 h 1091060"/>
                <a:gd name="connsiteX41" fmla="*/ 93428 w 1165484"/>
                <a:gd name="connsiteY41" fmla="*/ 335577 h 1091060"/>
                <a:gd name="connsiteX42" fmla="*/ 65495 w 1165484"/>
                <a:gd name="connsiteY42" fmla="*/ 311954 h 1091060"/>
                <a:gd name="connsiteX43" fmla="*/ 41871 w 1165484"/>
                <a:gd name="connsiteY43" fmla="*/ 339886 h 1091060"/>
                <a:gd name="connsiteX44" fmla="*/ 100430 w 1165484"/>
                <a:gd name="connsiteY44" fmla="*/ 602668 h 1091060"/>
                <a:gd name="connsiteX45" fmla="*/ 42795 w 1165484"/>
                <a:gd name="connsiteY45" fmla="*/ 552882 h 1091060"/>
                <a:gd name="connsiteX46" fmla="*/ 6321 w 1165484"/>
                <a:gd name="connsiteY46" fmla="*/ 555499 h 1091060"/>
                <a:gd name="connsiteX47" fmla="*/ 8937 w 1165484"/>
                <a:gd name="connsiteY47" fmla="*/ 591973 h 1091060"/>
                <a:gd name="connsiteX48" fmla="*/ 174224 w 1165484"/>
                <a:gd name="connsiteY48" fmla="*/ 734868 h 1091060"/>
                <a:gd name="connsiteX49" fmla="*/ 191461 w 1165484"/>
                <a:gd name="connsiteY49" fmla="*/ 764647 h 1091060"/>
                <a:gd name="connsiteX50" fmla="*/ 195616 w 1165484"/>
                <a:gd name="connsiteY50" fmla="*/ 771419 h 1091060"/>
                <a:gd name="connsiteX51" fmla="*/ 210083 w 1165484"/>
                <a:gd name="connsiteY51" fmla="*/ 793965 h 1091060"/>
                <a:gd name="connsiteX52" fmla="*/ 213930 w 1165484"/>
                <a:gd name="connsiteY52" fmla="*/ 799813 h 1091060"/>
                <a:gd name="connsiteX53" fmla="*/ 233168 w 1165484"/>
                <a:gd name="connsiteY53" fmla="*/ 826822 h 1091060"/>
                <a:gd name="connsiteX54" fmla="*/ 235399 w 1165484"/>
                <a:gd name="connsiteY54" fmla="*/ 829746 h 1091060"/>
                <a:gd name="connsiteX55" fmla="*/ 253713 w 1165484"/>
                <a:gd name="connsiteY55" fmla="*/ 853524 h 1091060"/>
                <a:gd name="connsiteX56" fmla="*/ 259023 w 1165484"/>
                <a:gd name="connsiteY56" fmla="*/ 860218 h 1091060"/>
                <a:gd name="connsiteX57" fmla="*/ 277491 w 1165484"/>
                <a:gd name="connsiteY57" fmla="*/ 882841 h 1091060"/>
                <a:gd name="connsiteX58" fmla="*/ 280338 w 1165484"/>
                <a:gd name="connsiteY58" fmla="*/ 886304 h 1091060"/>
                <a:gd name="connsiteX59" fmla="*/ 303038 w 1165484"/>
                <a:gd name="connsiteY59" fmla="*/ 913236 h 1091060"/>
                <a:gd name="connsiteX60" fmla="*/ 311194 w 1165484"/>
                <a:gd name="connsiteY60" fmla="*/ 922778 h 1091060"/>
                <a:gd name="connsiteX61" fmla="*/ 330201 w 1165484"/>
                <a:gd name="connsiteY61" fmla="*/ 945093 h 1091060"/>
                <a:gd name="connsiteX62" fmla="*/ 354286 w 1165484"/>
                <a:gd name="connsiteY62" fmla="*/ 973565 h 1091060"/>
                <a:gd name="connsiteX63" fmla="*/ 402379 w 1165484"/>
                <a:gd name="connsiteY63" fmla="*/ 1073291 h 1091060"/>
                <a:gd name="connsiteX64" fmla="*/ 615068 w 1165484"/>
                <a:gd name="connsiteY64" fmla="*/ 1062672 h 1091060"/>
                <a:gd name="connsiteX65" fmla="*/ 627226 w 1165484"/>
                <a:gd name="connsiteY65" fmla="*/ 1056824 h 1091060"/>
                <a:gd name="connsiteX66" fmla="*/ 743573 w 1165484"/>
                <a:gd name="connsiteY66" fmla="*/ 1051899 h 1091060"/>
                <a:gd name="connsiteX67" fmla="*/ 750345 w 1165484"/>
                <a:gd name="connsiteY67" fmla="*/ 1051053 h 1091060"/>
                <a:gd name="connsiteX68" fmla="*/ 1069531 w 1165484"/>
                <a:gd name="connsiteY68" fmla="*/ 805661 h 1091060"/>
                <a:gd name="connsiteX69" fmla="*/ 1088076 w 1165484"/>
                <a:gd name="connsiteY69" fmla="*/ 769649 h 1091060"/>
                <a:gd name="connsiteX70" fmla="*/ 1111699 w 1165484"/>
                <a:gd name="connsiteY70" fmla="*/ 714168 h 1091060"/>
                <a:gd name="connsiteX71" fmla="*/ 1121933 w 1165484"/>
                <a:gd name="connsiteY71" fmla="*/ 685543 h 1091060"/>
                <a:gd name="connsiteX72" fmla="*/ 1156407 w 1165484"/>
                <a:gd name="connsiteY72" fmla="*/ 304259 h 109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165484" h="1091060">
                  <a:moveTo>
                    <a:pt x="1156330" y="304259"/>
                  </a:moveTo>
                  <a:cubicBezTo>
                    <a:pt x="1139939" y="204532"/>
                    <a:pt x="1102773" y="133893"/>
                    <a:pt x="1048601" y="85953"/>
                  </a:cubicBezTo>
                  <a:cubicBezTo>
                    <a:pt x="1041906" y="80028"/>
                    <a:pt x="1034904" y="74565"/>
                    <a:pt x="1027670" y="69332"/>
                  </a:cubicBezTo>
                  <a:cubicBezTo>
                    <a:pt x="974960" y="31011"/>
                    <a:pt x="908706" y="10466"/>
                    <a:pt x="831526" y="3156"/>
                  </a:cubicBezTo>
                  <a:cubicBezTo>
                    <a:pt x="818137" y="1924"/>
                    <a:pt x="804363" y="1001"/>
                    <a:pt x="790281" y="539"/>
                  </a:cubicBezTo>
                  <a:cubicBezTo>
                    <a:pt x="781278" y="232"/>
                    <a:pt x="772198" y="1"/>
                    <a:pt x="762887" y="1"/>
                  </a:cubicBezTo>
                  <a:cubicBezTo>
                    <a:pt x="704021" y="-76"/>
                    <a:pt x="639999" y="5772"/>
                    <a:pt x="571899" y="15852"/>
                  </a:cubicBezTo>
                  <a:cubicBezTo>
                    <a:pt x="562434" y="17237"/>
                    <a:pt x="553662" y="18699"/>
                    <a:pt x="545044" y="20238"/>
                  </a:cubicBezTo>
                  <a:cubicBezTo>
                    <a:pt x="542043" y="20777"/>
                    <a:pt x="539042" y="21393"/>
                    <a:pt x="536041" y="21931"/>
                  </a:cubicBezTo>
                  <a:cubicBezTo>
                    <a:pt x="530192" y="23009"/>
                    <a:pt x="524421" y="24086"/>
                    <a:pt x="518650" y="25317"/>
                  </a:cubicBezTo>
                  <a:cubicBezTo>
                    <a:pt x="515187" y="26010"/>
                    <a:pt x="511725" y="26779"/>
                    <a:pt x="508262" y="27549"/>
                  </a:cubicBezTo>
                  <a:cubicBezTo>
                    <a:pt x="503029" y="28703"/>
                    <a:pt x="497874" y="29857"/>
                    <a:pt x="492718" y="31088"/>
                  </a:cubicBezTo>
                  <a:cubicBezTo>
                    <a:pt x="489101" y="31935"/>
                    <a:pt x="485562" y="32781"/>
                    <a:pt x="481945" y="33705"/>
                  </a:cubicBezTo>
                  <a:cubicBezTo>
                    <a:pt x="477020" y="34936"/>
                    <a:pt x="472173" y="36244"/>
                    <a:pt x="467325" y="37552"/>
                  </a:cubicBezTo>
                  <a:cubicBezTo>
                    <a:pt x="463785" y="38475"/>
                    <a:pt x="460168" y="39476"/>
                    <a:pt x="456629" y="40476"/>
                  </a:cubicBezTo>
                  <a:cubicBezTo>
                    <a:pt x="451781" y="41861"/>
                    <a:pt x="447010" y="43323"/>
                    <a:pt x="442239" y="44785"/>
                  </a:cubicBezTo>
                  <a:cubicBezTo>
                    <a:pt x="438853" y="45786"/>
                    <a:pt x="435468" y="46786"/>
                    <a:pt x="432159" y="47863"/>
                  </a:cubicBezTo>
                  <a:cubicBezTo>
                    <a:pt x="426311" y="49710"/>
                    <a:pt x="420616" y="51711"/>
                    <a:pt x="414922" y="53711"/>
                  </a:cubicBezTo>
                  <a:cubicBezTo>
                    <a:pt x="409921" y="55481"/>
                    <a:pt x="404996" y="57251"/>
                    <a:pt x="400148" y="59098"/>
                  </a:cubicBezTo>
                  <a:cubicBezTo>
                    <a:pt x="395685" y="60791"/>
                    <a:pt x="391222" y="62407"/>
                    <a:pt x="386913" y="64177"/>
                  </a:cubicBezTo>
                  <a:cubicBezTo>
                    <a:pt x="383065" y="65716"/>
                    <a:pt x="379218" y="67408"/>
                    <a:pt x="375370" y="69024"/>
                  </a:cubicBezTo>
                  <a:cubicBezTo>
                    <a:pt x="371907" y="70486"/>
                    <a:pt x="368368" y="72025"/>
                    <a:pt x="364905" y="73564"/>
                  </a:cubicBezTo>
                  <a:cubicBezTo>
                    <a:pt x="360904" y="75334"/>
                    <a:pt x="356979" y="77181"/>
                    <a:pt x="353055" y="79028"/>
                  </a:cubicBezTo>
                  <a:cubicBezTo>
                    <a:pt x="349977" y="80490"/>
                    <a:pt x="346822" y="82029"/>
                    <a:pt x="343821" y="83491"/>
                  </a:cubicBezTo>
                  <a:cubicBezTo>
                    <a:pt x="339820" y="85492"/>
                    <a:pt x="335818" y="87569"/>
                    <a:pt x="331817" y="89647"/>
                  </a:cubicBezTo>
                  <a:cubicBezTo>
                    <a:pt x="329124" y="91109"/>
                    <a:pt x="326430" y="92571"/>
                    <a:pt x="323737" y="94033"/>
                  </a:cubicBezTo>
                  <a:cubicBezTo>
                    <a:pt x="319582" y="96264"/>
                    <a:pt x="315504" y="98573"/>
                    <a:pt x="311502" y="100958"/>
                  </a:cubicBezTo>
                  <a:cubicBezTo>
                    <a:pt x="309348" y="102190"/>
                    <a:pt x="307347" y="103498"/>
                    <a:pt x="305192" y="104806"/>
                  </a:cubicBezTo>
                  <a:cubicBezTo>
                    <a:pt x="289110" y="114578"/>
                    <a:pt x="273797" y="125120"/>
                    <a:pt x="259407" y="136509"/>
                  </a:cubicBezTo>
                  <a:cubicBezTo>
                    <a:pt x="254098" y="140664"/>
                    <a:pt x="249866" y="144358"/>
                    <a:pt x="245557" y="147974"/>
                  </a:cubicBezTo>
                  <a:cubicBezTo>
                    <a:pt x="244402" y="148975"/>
                    <a:pt x="243171" y="149975"/>
                    <a:pt x="242017" y="151052"/>
                  </a:cubicBezTo>
                  <a:cubicBezTo>
                    <a:pt x="237939" y="154669"/>
                    <a:pt x="234014" y="158363"/>
                    <a:pt x="230090" y="162056"/>
                  </a:cubicBezTo>
                  <a:cubicBezTo>
                    <a:pt x="228935" y="163210"/>
                    <a:pt x="227781" y="164288"/>
                    <a:pt x="226627" y="165442"/>
                  </a:cubicBezTo>
                  <a:cubicBezTo>
                    <a:pt x="222703" y="169289"/>
                    <a:pt x="218855" y="173214"/>
                    <a:pt x="215085" y="177292"/>
                  </a:cubicBezTo>
                  <a:cubicBezTo>
                    <a:pt x="214238" y="178216"/>
                    <a:pt x="213392" y="179139"/>
                    <a:pt x="212545" y="180062"/>
                  </a:cubicBezTo>
                  <a:cubicBezTo>
                    <a:pt x="208544" y="184448"/>
                    <a:pt x="204619" y="188835"/>
                    <a:pt x="200849" y="193375"/>
                  </a:cubicBezTo>
                  <a:cubicBezTo>
                    <a:pt x="183766" y="213920"/>
                    <a:pt x="168992" y="236235"/>
                    <a:pt x="156603" y="260551"/>
                  </a:cubicBezTo>
                  <a:cubicBezTo>
                    <a:pt x="153371" y="266938"/>
                    <a:pt x="150601" y="272863"/>
                    <a:pt x="147908" y="278865"/>
                  </a:cubicBezTo>
                  <a:cubicBezTo>
                    <a:pt x="144599" y="286406"/>
                    <a:pt x="142060" y="292562"/>
                    <a:pt x="139674" y="298872"/>
                  </a:cubicBezTo>
                  <a:cubicBezTo>
                    <a:pt x="124746" y="338655"/>
                    <a:pt x="115743" y="382362"/>
                    <a:pt x="113204" y="430840"/>
                  </a:cubicBezTo>
                  <a:cubicBezTo>
                    <a:pt x="112742" y="440151"/>
                    <a:pt x="112511" y="448154"/>
                    <a:pt x="112434" y="456234"/>
                  </a:cubicBezTo>
                  <a:cubicBezTo>
                    <a:pt x="98198" y="388903"/>
                    <a:pt x="93582" y="336654"/>
                    <a:pt x="93428" y="335577"/>
                  </a:cubicBezTo>
                  <a:cubicBezTo>
                    <a:pt x="92196" y="321341"/>
                    <a:pt x="79731" y="310722"/>
                    <a:pt x="65495" y="311954"/>
                  </a:cubicBezTo>
                  <a:cubicBezTo>
                    <a:pt x="51259" y="313108"/>
                    <a:pt x="40640" y="325651"/>
                    <a:pt x="41871" y="339886"/>
                  </a:cubicBezTo>
                  <a:cubicBezTo>
                    <a:pt x="42487" y="347581"/>
                    <a:pt x="54183" y="480550"/>
                    <a:pt x="100430" y="602668"/>
                  </a:cubicBezTo>
                  <a:lnTo>
                    <a:pt x="42795" y="552882"/>
                  </a:lnTo>
                  <a:cubicBezTo>
                    <a:pt x="31945" y="543494"/>
                    <a:pt x="15632" y="544726"/>
                    <a:pt x="6321" y="555499"/>
                  </a:cubicBezTo>
                  <a:cubicBezTo>
                    <a:pt x="-3067" y="566348"/>
                    <a:pt x="-1836" y="582662"/>
                    <a:pt x="8937" y="591973"/>
                  </a:cubicBezTo>
                  <a:lnTo>
                    <a:pt x="174224" y="734868"/>
                  </a:lnTo>
                  <a:cubicBezTo>
                    <a:pt x="180226" y="745410"/>
                    <a:pt x="185767" y="755105"/>
                    <a:pt x="191461" y="764647"/>
                  </a:cubicBezTo>
                  <a:cubicBezTo>
                    <a:pt x="192846" y="766956"/>
                    <a:pt x="194231" y="769187"/>
                    <a:pt x="195616" y="771419"/>
                  </a:cubicBezTo>
                  <a:cubicBezTo>
                    <a:pt x="200310" y="779037"/>
                    <a:pt x="205081" y="786578"/>
                    <a:pt x="210083" y="793965"/>
                  </a:cubicBezTo>
                  <a:cubicBezTo>
                    <a:pt x="211391" y="795888"/>
                    <a:pt x="212622" y="797889"/>
                    <a:pt x="213930" y="799813"/>
                  </a:cubicBezTo>
                  <a:cubicBezTo>
                    <a:pt x="220163" y="808893"/>
                    <a:pt x="226550" y="817973"/>
                    <a:pt x="233168" y="826822"/>
                  </a:cubicBezTo>
                  <a:cubicBezTo>
                    <a:pt x="233860" y="827822"/>
                    <a:pt x="234630" y="828746"/>
                    <a:pt x="235399" y="829746"/>
                  </a:cubicBezTo>
                  <a:cubicBezTo>
                    <a:pt x="241401" y="837749"/>
                    <a:pt x="247480" y="845675"/>
                    <a:pt x="253713" y="853524"/>
                  </a:cubicBezTo>
                  <a:cubicBezTo>
                    <a:pt x="255483" y="855755"/>
                    <a:pt x="257253" y="857987"/>
                    <a:pt x="259023" y="860218"/>
                  </a:cubicBezTo>
                  <a:cubicBezTo>
                    <a:pt x="265102" y="867759"/>
                    <a:pt x="271258" y="875300"/>
                    <a:pt x="277491" y="882841"/>
                  </a:cubicBezTo>
                  <a:cubicBezTo>
                    <a:pt x="278414" y="883995"/>
                    <a:pt x="279337" y="885150"/>
                    <a:pt x="280338" y="886304"/>
                  </a:cubicBezTo>
                  <a:cubicBezTo>
                    <a:pt x="287802" y="895230"/>
                    <a:pt x="295343" y="904233"/>
                    <a:pt x="303038" y="913236"/>
                  </a:cubicBezTo>
                  <a:cubicBezTo>
                    <a:pt x="305731" y="916391"/>
                    <a:pt x="308424" y="919623"/>
                    <a:pt x="311194" y="922778"/>
                  </a:cubicBezTo>
                  <a:cubicBezTo>
                    <a:pt x="317504" y="930165"/>
                    <a:pt x="323814" y="937629"/>
                    <a:pt x="330201" y="945093"/>
                  </a:cubicBezTo>
                  <a:cubicBezTo>
                    <a:pt x="338204" y="954481"/>
                    <a:pt x="346206" y="963869"/>
                    <a:pt x="354286" y="973565"/>
                  </a:cubicBezTo>
                  <a:cubicBezTo>
                    <a:pt x="396531" y="1023966"/>
                    <a:pt x="402379" y="1073291"/>
                    <a:pt x="402379" y="1073291"/>
                  </a:cubicBezTo>
                  <a:cubicBezTo>
                    <a:pt x="402379" y="1073291"/>
                    <a:pt x="490871" y="1119615"/>
                    <a:pt x="615068" y="1062672"/>
                  </a:cubicBezTo>
                  <a:cubicBezTo>
                    <a:pt x="619069" y="1060825"/>
                    <a:pt x="623147" y="1058902"/>
                    <a:pt x="627226" y="1056824"/>
                  </a:cubicBezTo>
                  <a:cubicBezTo>
                    <a:pt x="665393" y="1058902"/>
                    <a:pt x="704329" y="1057286"/>
                    <a:pt x="743573" y="1051899"/>
                  </a:cubicBezTo>
                  <a:cubicBezTo>
                    <a:pt x="745805" y="1051591"/>
                    <a:pt x="748113" y="1051438"/>
                    <a:pt x="750345" y="1051053"/>
                  </a:cubicBezTo>
                  <a:cubicBezTo>
                    <a:pt x="892778" y="1029892"/>
                    <a:pt x="999815" y="932704"/>
                    <a:pt x="1069531" y="805661"/>
                  </a:cubicBezTo>
                  <a:cubicBezTo>
                    <a:pt x="1075995" y="793888"/>
                    <a:pt x="1082227" y="781961"/>
                    <a:pt x="1088076" y="769649"/>
                  </a:cubicBezTo>
                  <a:cubicBezTo>
                    <a:pt x="1096617" y="751566"/>
                    <a:pt x="1104543" y="733098"/>
                    <a:pt x="1111699" y="714168"/>
                  </a:cubicBezTo>
                  <a:cubicBezTo>
                    <a:pt x="1115316" y="704703"/>
                    <a:pt x="1118701" y="695162"/>
                    <a:pt x="1121933" y="685543"/>
                  </a:cubicBezTo>
                  <a:cubicBezTo>
                    <a:pt x="1163871" y="560577"/>
                    <a:pt x="1175875" y="422761"/>
                    <a:pt x="1156407" y="304259"/>
                  </a:cubicBezTo>
                  <a:close/>
                </a:path>
              </a:pathLst>
            </a:custGeom>
            <a:solidFill>
              <a:srgbClr val="A03C3C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C7D41FBF-3D00-6945-88E3-BB6E8FB2FDF8}"/>
                </a:ext>
              </a:extLst>
            </p:cNvPr>
            <p:cNvSpPr/>
            <p:nvPr/>
          </p:nvSpPr>
          <p:spPr>
            <a:xfrm>
              <a:off x="2256200" y="2450049"/>
              <a:ext cx="878287" cy="1024997"/>
            </a:xfrm>
            <a:custGeom>
              <a:avLst/>
              <a:gdLst>
                <a:gd name="connsiteX0" fmla="*/ 829438 w 878287"/>
                <a:gd name="connsiteY0" fmla="*/ 295902 h 1024997"/>
                <a:gd name="connsiteX1" fmla="*/ 756643 w 878287"/>
                <a:gd name="connsiteY1" fmla="*/ 12343 h 1024997"/>
                <a:gd name="connsiteX2" fmla="*/ 451308 w 878287"/>
                <a:gd name="connsiteY2" fmla="*/ 262 h 1024997"/>
                <a:gd name="connsiteX3" fmla="*/ 430840 w 878287"/>
                <a:gd name="connsiteY3" fmla="*/ 22116 h 1024997"/>
                <a:gd name="connsiteX4" fmla="*/ 293793 w 878287"/>
                <a:gd name="connsiteY4" fmla="*/ 378084 h 1024997"/>
                <a:gd name="connsiteX5" fmla="*/ 0 w 878287"/>
                <a:gd name="connsiteY5" fmla="*/ 763754 h 1024997"/>
                <a:gd name="connsiteX6" fmla="*/ 4155 w 878287"/>
                <a:gd name="connsiteY6" fmla="*/ 1019919 h 1024997"/>
                <a:gd name="connsiteX7" fmla="*/ 643528 w 878287"/>
                <a:gd name="connsiteY7" fmla="*/ 1024997 h 1024997"/>
                <a:gd name="connsiteX8" fmla="*/ 635217 w 878287"/>
                <a:gd name="connsiteY8" fmla="*/ 829007 h 1024997"/>
                <a:gd name="connsiteX9" fmla="*/ 829438 w 878287"/>
                <a:gd name="connsiteY9" fmla="*/ 745979 h 1024997"/>
                <a:gd name="connsiteX10" fmla="*/ 829438 w 878287"/>
                <a:gd name="connsiteY10" fmla="*/ 295825 h 102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8287" h="1024997">
                  <a:moveTo>
                    <a:pt x="829438" y="295902"/>
                  </a:moveTo>
                  <a:cubicBezTo>
                    <a:pt x="791040" y="110531"/>
                    <a:pt x="756643" y="12343"/>
                    <a:pt x="756643" y="12343"/>
                  </a:cubicBezTo>
                  <a:cubicBezTo>
                    <a:pt x="629523" y="26348"/>
                    <a:pt x="505404" y="9496"/>
                    <a:pt x="451308" y="262"/>
                  </a:cubicBezTo>
                  <a:cubicBezTo>
                    <a:pt x="438612" y="-1892"/>
                    <a:pt x="427839" y="9573"/>
                    <a:pt x="430840" y="22116"/>
                  </a:cubicBezTo>
                  <a:cubicBezTo>
                    <a:pt x="479549" y="227417"/>
                    <a:pt x="293793" y="378084"/>
                    <a:pt x="293793" y="378084"/>
                  </a:cubicBezTo>
                  <a:cubicBezTo>
                    <a:pt x="293100" y="699194"/>
                    <a:pt x="46862" y="755905"/>
                    <a:pt x="0" y="763754"/>
                  </a:cubicBezTo>
                  <a:cubicBezTo>
                    <a:pt x="2309" y="903340"/>
                    <a:pt x="4155" y="1019919"/>
                    <a:pt x="4155" y="1019919"/>
                  </a:cubicBezTo>
                  <a:lnTo>
                    <a:pt x="643528" y="1024997"/>
                  </a:lnTo>
                  <a:lnTo>
                    <a:pt x="635217" y="829007"/>
                  </a:lnTo>
                  <a:cubicBezTo>
                    <a:pt x="635217" y="829007"/>
                    <a:pt x="749410" y="834317"/>
                    <a:pt x="829438" y="745979"/>
                  </a:cubicBezTo>
                  <a:cubicBezTo>
                    <a:pt x="903694" y="664028"/>
                    <a:pt x="884764" y="562839"/>
                    <a:pt x="829438" y="295825"/>
                  </a:cubicBezTo>
                  <a:close/>
                </a:path>
              </a:pathLst>
            </a:custGeom>
            <a:solidFill>
              <a:srgbClr val="FFBDBD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372E9A2A-8010-2264-815A-247D2EC1034F}"/>
                </a:ext>
              </a:extLst>
            </p:cNvPr>
            <p:cNvSpPr/>
            <p:nvPr/>
          </p:nvSpPr>
          <p:spPr>
            <a:xfrm>
              <a:off x="2826690" y="2545507"/>
              <a:ext cx="192761" cy="101410"/>
            </a:xfrm>
            <a:custGeom>
              <a:avLst/>
              <a:gdLst>
                <a:gd name="connsiteX0" fmla="*/ 25791 w 192761"/>
                <a:gd name="connsiteY0" fmla="*/ 101410 h 101410"/>
                <a:gd name="connsiteX1" fmla="*/ 11017 w 192761"/>
                <a:gd name="connsiteY1" fmla="*/ 96717 h 101410"/>
                <a:gd name="connsiteX2" fmla="*/ 4630 w 192761"/>
                <a:gd name="connsiteY2" fmla="*/ 60858 h 101410"/>
                <a:gd name="connsiteX3" fmla="*/ 177843 w 192761"/>
                <a:gd name="connsiteY3" fmla="*/ 13996 h 101410"/>
                <a:gd name="connsiteX4" fmla="*/ 190309 w 192761"/>
                <a:gd name="connsiteY4" fmla="*/ 48392 h 101410"/>
                <a:gd name="connsiteX5" fmla="*/ 155912 w 192761"/>
                <a:gd name="connsiteY5" fmla="*/ 60858 h 101410"/>
                <a:gd name="connsiteX6" fmla="*/ 47106 w 192761"/>
                <a:gd name="connsiteY6" fmla="*/ 90484 h 101410"/>
                <a:gd name="connsiteX7" fmla="*/ 25945 w 192761"/>
                <a:gd name="connsiteY7" fmla="*/ 101410 h 10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761" h="101410">
                  <a:moveTo>
                    <a:pt x="25791" y="101410"/>
                  </a:moveTo>
                  <a:cubicBezTo>
                    <a:pt x="20635" y="101410"/>
                    <a:pt x="15480" y="99871"/>
                    <a:pt x="11017" y="96717"/>
                  </a:cubicBezTo>
                  <a:cubicBezTo>
                    <a:pt x="-603" y="88560"/>
                    <a:pt x="-3527" y="72554"/>
                    <a:pt x="4630" y="60858"/>
                  </a:cubicBezTo>
                  <a:cubicBezTo>
                    <a:pt x="27792" y="27462"/>
                    <a:pt x="93737" y="-25402"/>
                    <a:pt x="177843" y="13996"/>
                  </a:cubicBezTo>
                  <a:cubicBezTo>
                    <a:pt x="190770" y="20075"/>
                    <a:pt x="196388" y="35465"/>
                    <a:pt x="190309" y="48392"/>
                  </a:cubicBezTo>
                  <a:cubicBezTo>
                    <a:pt x="184230" y="61320"/>
                    <a:pt x="168763" y="66937"/>
                    <a:pt x="155912" y="60858"/>
                  </a:cubicBezTo>
                  <a:cubicBezTo>
                    <a:pt x="91967" y="30848"/>
                    <a:pt x="51492" y="84328"/>
                    <a:pt x="47106" y="90484"/>
                  </a:cubicBezTo>
                  <a:cubicBezTo>
                    <a:pt x="42104" y="97563"/>
                    <a:pt x="34024" y="101410"/>
                    <a:pt x="25945" y="101410"/>
                  </a:cubicBezTo>
                  <a:close/>
                </a:path>
              </a:pathLst>
            </a:custGeom>
            <a:solidFill>
              <a:srgbClr val="A03C3C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4CEB039-134F-0795-4985-CBF7C52AF0F6}"/>
                </a:ext>
              </a:extLst>
            </p:cNvPr>
            <p:cNvSpPr/>
            <p:nvPr/>
          </p:nvSpPr>
          <p:spPr>
            <a:xfrm>
              <a:off x="3069324" y="2705091"/>
              <a:ext cx="71309" cy="205147"/>
            </a:xfrm>
            <a:custGeom>
              <a:avLst/>
              <a:gdLst>
                <a:gd name="connsiteX0" fmla="*/ 77 w 71309"/>
                <a:gd name="connsiteY0" fmla="*/ 0 h 205147"/>
                <a:gd name="connsiteX1" fmla="*/ 70486 w 71309"/>
                <a:gd name="connsiteY1" fmla="*/ 102574 h 205147"/>
                <a:gd name="connsiteX2" fmla="*/ 38398 w 71309"/>
                <a:gd name="connsiteY2" fmla="*/ 205147 h 205147"/>
                <a:gd name="connsiteX3" fmla="*/ 0 w 71309"/>
                <a:gd name="connsiteY3" fmla="*/ 77 h 20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309" h="205147">
                  <a:moveTo>
                    <a:pt x="77" y="0"/>
                  </a:moveTo>
                  <a:cubicBezTo>
                    <a:pt x="77" y="0"/>
                    <a:pt x="63560" y="72102"/>
                    <a:pt x="70486" y="102574"/>
                  </a:cubicBezTo>
                  <a:cubicBezTo>
                    <a:pt x="77411" y="133046"/>
                    <a:pt x="38398" y="205147"/>
                    <a:pt x="38398" y="205147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rgbClr val="FFBDBD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62" name="그래픽 42">
              <a:extLst>
                <a:ext uri="{FF2B5EF4-FFF2-40B4-BE49-F238E27FC236}">
                  <a16:creationId xmlns:a16="http://schemas.microsoft.com/office/drawing/2014/main" id="{7576F1BF-6C64-CD51-9CCA-145EC81D2986}"/>
                </a:ext>
              </a:extLst>
            </p:cNvPr>
            <p:cNvGrpSpPr/>
            <p:nvPr/>
          </p:nvGrpSpPr>
          <p:grpSpPr>
            <a:xfrm>
              <a:off x="2391100" y="2698372"/>
              <a:ext cx="252379" cy="237052"/>
              <a:chOff x="2391100" y="2698372"/>
              <a:chExt cx="252379" cy="237052"/>
            </a:xfrm>
          </p:grpSpPr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2269A1F5-9F3E-620A-F41C-7DEC6045C89E}"/>
                  </a:ext>
                </a:extLst>
              </p:cNvPr>
              <p:cNvSpPr/>
              <p:nvPr/>
            </p:nvSpPr>
            <p:spPr>
              <a:xfrm>
                <a:off x="2391100" y="2698372"/>
                <a:ext cx="252379" cy="237052"/>
              </a:xfrm>
              <a:custGeom>
                <a:avLst/>
                <a:gdLst>
                  <a:gd name="connsiteX0" fmla="*/ 17999 w 252379"/>
                  <a:gd name="connsiteY0" fmla="*/ 33420 h 237052"/>
                  <a:gd name="connsiteX1" fmla="*/ 61321 w 252379"/>
                  <a:gd name="connsiteY1" fmla="*/ 201016 h 237052"/>
                  <a:gd name="connsiteX2" fmla="*/ 234380 w 252379"/>
                  <a:gd name="connsiteY2" fmla="*/ 203632 h 237052"/>
                  <a:gd name="connsiteX3" fmla="*/ 191058 w 252379"/>
                  <a:gd name="connsiteY3" fmla="*/ 36036 h 237052"/>
                  <a:gd name="connsiteX4" fmla="*/ 17999 w 252379"/>
                  <a:gd name="connsiteY4" fmla="*/ 33420 h 237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379" h="237052">
                    <a:moveTo>
                      <a:pt x="17999" y="33420"/>
                    </a:moveTo>
                    <a:cubicBezTo>
                      <a:pt x="-17860" y="78974"/>
                      <a:pt x="1532" y="154000"/>
                      <a:pt x="61321" y="201016"/>
                    </a:cubicBezTo>
                    <a:cubicBezTo>
                      <a:pt x="121111" y="248032"/>
                      <a:pt x="198599" y="249186"/>
                      <a:pt x="234380" y="203632"/>
                    </a:cubicBezTo>
                    <a:cubicBezTo>
                      <a:pt x="270239" y="158078"/>
                      <a:pt x="250848" y="83052"/>
                      <a:pt x="191058" y="36036"/>
                    </a:cubicBezTo>
                    <a:cubicBezTo>
                      <a:pt x="131268" y="-10980"/>
                      <a:pt x="53780" y="-12134"/>
                      <a:pt x="17999" y="33420"/>
                    </a:cubicBezTo>
                    <a:close/>
                  </a:path>
                </a:pathLst>
              </a:custGeom>
              <a:solidFill>
                <a:srgbClr val="FFBDBD"/>
              </a:solidFill>
              <a:ln w="76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ADEAFC4B-52C6-9700-24A5-AFC28D3AF57F}"/>
                  </a:ext>
                </a:extLst>
              </p:cNvPr>
              <p:cNvSpPr/>
              <p:nvPr/>
            </p:nvSpPr>
            <p:spPr>
              <a:xfrm>
                <a:off x="2426626" y="2720269"/>
                <a:ext cx="155504" cy="73160"/>
              </a:xfrm>
              <a:custGeom>
                <a:avLst/>
                <a:gdLst>
                  <a:gd name="connsiteX0" fmla="*/ 129523 w 155504"/>
                  <a:gd name="connsiteY0" fmla="*/ 73160 h 73160"/>
                  <a:gd name="connsiteX1" fmla="*/ 113594 w 155504"/>
                  <a:gd name="connsiteY1" fmla="*/ 67620 h 73160"/>
                  <a:gd name="connsiteX2" fmla="*/ 46187 w 155504"/>
                  <a:gd name="connsiteY2" fmla="*/ 61695 h 73160"/>
                  <a:gd name="connsiteX3" fmla="*/ 9867 w 155504"/>
                  <a:gd name="connsiteY3" fmla="*/ 66004 h 73160"/>
                  <a:gd name="connsiteX4" fmla="*/ 5558 w 155504"/>
                  <a:gd name="connsiteY4" fmla="*/ 29684 h 73160"/>
                  <a:gd name="connsiteX5" fmla="*/ 145605 w 155504"/>
                  <a:gd name="connsiteY5" fmla="*/ 26914 h 73160"/>
                  <a:gd name="connsiteX6" fmla="*/ 149915 w 155504"/>
                  <a:gd name="connsiteY6" fmla="*/ 63234 h 73160"/>
                  <a:gd name="connsiteX7" fmla="*/ 129523 w 155504"/>
                  <a:gd name="connsiteY7" fmla="*/ 73160 h 7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504" h="73160">
                    <a:moveTo>
                      <a:pt x="129523" y="73160"/>
                    </a:moveTo>
                    <a:cubicBezTo>
                      <a:pt x="123983" y="73160"/>
                      <a:pt x="118288" y="71314"/>
                      <a:pt x="113594" y="67620"/>
                    </a:cubicBezTo>
                    <a:cubicBezTo>
                      <a:pt x="89432" y="48690"/>
                      <a:pt x="58653" y="45920"/>
                      <a:pt x="46187" y="61695"/>
                    </a:cubicBezTo>
                    <a:cubicBezTo>
                      <a:pt x="37338" y="72853"/>
                      <a:pt x="21101" y="74853"/>
                      <a:pt x="9867" y="66004"/>
                    </a:cubicBezTo>
                    <a:cubicBezTo>
                      <a:pt x="-1368" y="57155"/>
                      <a:pt x="-3292" y="40919"/>
                      <a:pt x="5558" y="29684"/>
                    </a:cubicBezTo>
                    <a:cubicBezTo>
                      <a:pt x="35876" y="-8791"/>
                      <a:pt x="98666" y="-10022"/>
                      <a:pt x="145605" y="26914"/>
                    </a:cubicBezTo>
                    <a:cubicBezTo>
                      <a:pt x="156840" y="35763"/>
                      <a:pt x="158841" y="51999"/>
                      <a:pt x="149915" y="63234"/>
                    </a:cubicBezTo>
                    <a:cubicBezTo>
                      <a:pt x="144836" y="69698"/>
                      <a:pt x="137218" y="73160"/>
                      <a:pt x="129523" y="73160"/>
                    </a:cubicBezTo>
                    <a:close/>
                  </a:path>
                </a:pathLst>
              </a:custGeom>
              <a:solidFill>
                <a:srgbClr val="ED5858"/>
              </a:solidFill>
              <a:ln w="76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A084E5E5-9AF3-1C25-B7C5-B172D77C6D7A}"/>
                </a:ext>
              </a:extLst>
            </p:cNvPr>
            <p:cNvSpPr/>
            <p:nvPr/>
          </p:nvSpPr>
          <p:spPr>
            <a:xfrm>
              <a:off x="2757573" y="3251676"/>
              <a:ext cx="149229" cy="59314"/>
            </a:xfrm>
            <a:custGeom>
              <a:avLst/>
              <a:gdLst>
                <a:gd name="connsiteX0" fmla="*/ 109990 w 149229"/>
                <a:gd name="connsiteY0" fmla="*/ 59314 h 59314"/>
                <a:gd name="connsiteX1" fmla="*/ 22190 w 149229"/>
                <a:gd name="connsiteY1" fmla="*/ 51542 h 59314"/>
                <a:gd name="connsiteX2" fmla="*/ 260 w 149229"/>
                <a:gd name="connsiteY2" fmla="*/ 22225 h 59314"/>
                <a:gd name="connsiteX3" fmla="*/ 29578 w 149229"/>
                <a:gd name="connsiteY3" fmla="*/ 294 h 59314"/>
                <a:gd name="connsiteX4" fmla="*/ 120224 w 149229"/>
                <a:gd name="connsiteY4" fmla="*/ 7219 h 59314"/>
                <a:gd name="connsiteX5" fmla="*/ 149003 w 149229"/>
                <a:gd name="connsiteY5" fmla="*/ 29535 h 59314"/>
                <a:gd name="connsiteX6" fmla="*/ 127226 w 149229"/>
                <a:gd name="connsiteY6" fmla="*/ 58468 h 59314"/>
                <a:gd name="connsiteX7" fmla="*/ 109913 w 149229"/>
                <a:gd name="connsiteY7" fmla="*/ 59314 h 5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229" h="59314">
                  <a:moveTo>
                    <a:pt x="109990" y="59314"/>
                  </a:moveTo>
                  <a:cubicBezTo>
                    <a:pt x="94138" y="59314"/>
                    <a:pt x="66436" y="57929"/>
                    <a:pt x="22190" y="51542"/>
                  </a:cubicBezTo>
                  <a:cubicBezTo>
                    <a:pt x="8032" y="49542"/>
                    <a:pt x="-1741" y="36383"/>
                    <a:pt x="260" y="22225"/>
                  </a:cubicBezTo>
                  <a:cubicBezTo>
                    <a:pt x="2337" y="8066"/>
                    <a:pt x="15265" y="-1861"/>
                    <a:pt x="29578" y="294"/>
                  </a:cubicBezTo>
                  <a:cubicBezTo>
                    <a:pt x="95831" y="9836"/>
                    <a:pt x="120070" y="7296"/>
                    <a:pt x="120224" y="7219"/>
                  </a:cubicBezTo>
                  <a:cubicBezTo>
                    <a:pt x="134383" y="5450"/>
                    <a:pt x="147233" y="15530"/>
                    <a:pt x="149003" y="29535"/>
                  </a:cubicBezTo>
                  <a:cubicBezTo>
                    <a:pt x="150850" y="43540"/>
                    <a:pt x="141231" y="56467"/>
                    <a:pt x="127226" y="58468"/>
                  </a:cubicBezTo>
                  <a:cubicBezTo>
                    <a:pt x="126072" y="58622"/>
                    <a:pt x="120762" y="59314"/>
                    <a:pt x="109913" y="59314"/>
                  </a:cubicBezTo>
                  <a:close/>
                </a:path>
              </a:pathLst>
            </a:custGeom>
            <a:solidFill>
              <a:srgbClr val="ED585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BCFB39A-3C72-0776-77D9-2292EF217D30}"/>
                </a:ext>
              </a:extLst>
            </p:cNvPr>
            <p:cNvSpPr/>
            <p:nvPr/>
          </p:nvSpPr>
          <p:spPr>
            <a:xfrm>
              <a:off x="2961364" y="2868949"/>
              <a:ext cx="150128" cy="129424"/>
            </a:xfrm>
            <a:custGeom>
              <a:avLst/>
              <a:gdLst>
                <a:gd name="connsiteX0" fmla="*/ 123966 w 150128"/>
                <a:gd name="connsiteY0" fmla="*/ 129319 h 129424"/>
                <a:gd name="connsiteX1" fmla="*/ 1924 w 150128"/>
                <a:gd name="connsiteY1" fmla="*/ 35595 h 129424"/>
                <a:gd name="connsiteX2" fmla="*/ 16006 w 150128"/>
                <a:gd name="connsiteY2" fmla="*/ 1968 h 129424"/>
                <a:gd name="connsiteX3" fmla="*/ 49787 w 150128"/>
                <a:gd name="connsiteY3" fmla="*/ 15973 h 129424"/>
                <a:gd name="connsiteX4" fmla="*/ 123966 w 150128"/>
                <a:gd name="connsiteY4" fmla="*/ 77609 h 129424"/>
                <a:gd name="connsiteX5" fmla="*/ 150129 w 150128"/>
                <a:gd name="connsiteY5" fmla="*/ 103387 h 129424"/>
                <a:gd name="connsiteX6" fmla="*/ 123889 w 150128"/>
                <a:gd name="connsiteY6" fmla="*/ 129396 h 12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128" h="129424">
                  <a:moveTo>
                    <a:pt x="123966" y="129319"/>
                  </a:moveTo>
                  <a:cubicBezTo>
                    <a:pt x="41169" y="129319"/>
                    <a:pt x="3463" y="39442"/>
                    <a:pt x="1924" y="35595"/>
                  </a:cubicBezTo>
                  <a:cubicBezTo>
                    <a:pt x="-3462" y="22360"/>
                    <a:pt x="2848" y="7354"/>
                    <a:pt x="16006" y="1968"/>
                  </a:cubicBezTo>
                  <a:cubicBezTo>
                    <a:pt x="29241" y="-3495"/>
                    <a:pt x="44323" y="2814"/>
                    <a:pt x="49787" y="15973"/>
                  </a:cubicBezTo>
                  <a:cubicBezTo>
                    <a:pt x="50018" y="16588"/>
                    <a:pt x="76027" y="77609"/>
                    <a:pt x="123966" y="77609"/>
                  </a:cubicBezTo>
                  <a:cubicBezTo>
                    <a:pt x="138510" y="77609"/>
                    <a:pt x="150129" y="89152"/>
                    <a:pt x="150129" y="103387"/>
                  </a:cubicBezTo>
                  <a:cubicBezTo>
                    <a:pt x="150129" y="117854"/>
                    <a:pt x="137586" y="130089"/>
                    <a:pt x="123889" y="129396"/>
                  </a:cubicBezTo>
                  <a:close/>
                </a:path>
              </a:pathLst>
            </a:custGeom>
            <a:solidFill>
              <a:srgbClr val="ED585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C19B64FB-0059-ADB1-11E8-254B203E7A0A}"/>
                </a:ext>
              </a:extLst>
            </p:cNvPr>
            <p:cNvSpPr/>
            <p:nvPr/>
          </p:nvSpPr>
          <p:spPr>
            <a:xfrm>
              <a:off x="1277325" y="3260996"/>
              <a:ext cx="4490615" cy="3662683"/>
            </a:xfrm>
            <a:custGeom>
              <a:avLst/>
              <a:gdLst>
                <a:gd name="connsiteX0" fmla="*/ 3554833 w 4490615"/>
                <a:gd name="connsiteY0" fmla="*/ 4287 h 3662683"/>
                <a:gd name="connsiteX1" fmla="*/ 3064512 w 4490615"/>
                <a:gd name="connsiteY1" fmla="*/ 1149217 h 3662683"/>
                <a:gd name="connsiteX2" fmla="*/ 1628636 w 4490615"/>
                <a:gd name="connsiteY2" fmla="*/ 240598 h 3662683"/>
                <a:gd name="connsiteX3" fmla="*/ 939323 w 4490615"/>
                <a:gd name="connsiteY3" fmla="*/ 249448 h 3662683"/>
                <a:gd name="connsiteX4" fmla="*/ 21625 w 4490615"/>
                <a:gd name="connsiteY4" fmla="*/ 1486948 h 3662683"/>
                <a:gd name="connsiteX5" fmla="*/ 243393 w 4490615"/>
                <a:gd name="connsiteY5" fmla="*/ 2606177 h 3662683"/>
                <a:gd name="connsiteX6" fmla="*/ 250549 w 4490615"/>
                <a:gd name="connsiteY6" fmla="*/ 3641378 h 3662683"/>
                <a:gd name="connsiteX7" fmla="*/ 2975020 w 4490615"/>
                <a:gd name="connsiteY7" fmla="*/ 3641378 h 3662683"/>
                <a:gd name="connsiteX8" fmla="*/ 2620206 w 4490615"/>
                <a:gd name="connsiteY8" fmla="*/ 2248901 h 3662683"/>
                <a:gd name="connsiteX9" fmla="*/ 3675721 w 4490615"/>
                <a:gd name="connsiteY9" fmla="*/ 2374405 h 3662683"/>
                <a:gd name="connsiteX10" fmla="*/ 4490615 w 4490615"/>
                <a:gd name="connsiteY10" fmla="*/ 221823 h 3662683"/>
                <a:gd name="connsiteX11" fmla="*/ 4003602 w 4490615"/>
                <a:gd name="connsiteY11" fmla="*/ 53380 h 3662683"/>
                <a:gd name="connsiteX12" fmla="*/ 3554833 w 4490615"/>
                <a:gd name="connsiteY12" fmla="*/ 4287 h 366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90615" h="3662683">
                  <a:moveTo>
                    <a:pt x="3554833" y="4287"/>
                  </a:moveTo>
                  <a:cubicBezTo>
                    <a:pt x="3343761" y="548550"/>
                    <a:pt x="3064512" y="1149217"/>
                    <a:pt x="3064512" y="1149217"/>
                  </a:cubicBezTo>
                  <a:cubicBezTo>
                    <a:pt x="2426063" y="416120"/>
                    <a:pt x="2282244" y="310237"/>
                    <a:pt x="1628636" y="240598"/>
                  </a:cubicBezTo>
                  <a:cubicBezTo>
                    <a:pt x="1610553" y="238675"/>
                    <a:pt x="1214340" y="211050"/>
                    <a:pt x="939323" y="249448"/>
                  </a:cubicBezTo>
                  <a:cubicBezTo>
                    <a:pt x="125352" y="363179"/>
                    <a:pt x="-72715" y="1045412"/>
                    <a:pt x="21625" y="1486948"/>
                  </a:cubicBezTo>
                  <a:cubicBezTo>
                    <a:pt x="176524" y="2211504"/>
                    <a:pt x="193453" y="2290684"/>
                    <a:pt x="243393" y="2606177"/>
                  </a:cubicBezTo>
                  <a:cubicBezTo>
                    <a:pt x="284407" y="2865112"/>
                    <a:pt x="250549" y="3641378"/>
                    <a:pt x="250549" y="3641378"/>
                  </a:cubicBezTo>
                  <a:cubicBezTo>
                    <a:pt x="250549" y="3641378"/>
                    <a:pt x="2564572" y="3689317"/>
                    <a:pt x="2975020" y="3641378"/>
                  </a:cubicBezTo>
                  <a:cubicBezTo>
                    <a:pt x="2975020" y="3641378"/>
                    <a:pt x="2623053" y="2305920"/>
                    <a:pt x="2620206" y="2248901"/>
                  </a:cubicBezTo>
                  <a:cubicBezTo>
                    <a:pt x="2952089" y="2615873"/>
                    <a:pt x="3462571" y="2475671"/>
                    <a:pt x="3675721" y="2374405"/>
                  </a:cubicBezTo>
                  <a:cubicBezTo>
                    <a:pt x="3955970" y="2241206"/>
                    <a:pt x="4032997" y="2050987"/>
                    <a:pt x="4490615" y="221823"/>
                  </a:cubicBezTo>
                  <a:cubicBezTo>
                    <a:pt x="4490615" y="221823"/>
                    <a:pt x="4344334" y="131253"/>
                    <a:pt x="4003602" y="53380"/>
                  </a:cubicBezTo>
                  <a:cubicBezTo>
                    <a:pt x="3675721" y="-21491"/>
                    <a:pt x="3554833" y="4287"/>
                    <a:pt x="3554833" y="4287"/>
                  </a:cubicBezTo>
                  <a:close/>
                </a:path>
              </a:pathLst>
            </a:custGeom>
            <a:solidFill>
              <a:srgbClr val="000000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A5BB0E43-A57B-1471-3830-E4568034F03E}"/>
                </a:ext>
              </a:extLst>
            </p:cNvPr>
            <p:cNvSpPr/>
            <p:nvPr/>
          </p:nvSpPr>
          <p:spPr>
            <a:xfrm>
              <a:off x="2892804" y="3484975"/>
              <a:ext cx="1487705" cy="960480"/>
            </a:xfrm>
            <a:custGeom>
              <a:avLst/>
              <a:gdLst>
                <a:gd name="connsiteX0" fmla="*/ 1461806 w 1487705"/>
                <a:gd name="connsiteY0" fmla="*/ 960404 h 960480"/>
                <a:gd name="connsiteX1" fmla="*/ 1442261 w 1487705"/>
                <a:gd name="connsiteY1" fmla="*/ 951555 h 960480"/>
                <a:gd name="connsiteX2" fmla="*/ 23160 w 1487705"/>
                <a:gd name="connsiteY2" fmla="*/ 51631 h 960480"/>
                <a:gd name="connsiteX3" fmla="*/ 152 w 1487705"/>
                <a:gd name="connsiteY3" fmla="*/ 23160 h 960480"/>
                <a:gd name="connsiteX4" fmla="*/ 28623 w 1487705"/>
                <a:gd name="connsiteY4" fmla="*/ 152 h 960480"/>
                <a:gd name="connsiteX5" fmla="*/ 1481351 w 1487705"/>
                <a:gd name="connsiteY5" fmla="*/ 917543 h 960480"/>
                <a:gd name="connsiteX6" fmla="*/ 1478812 w 1487705"/>
                <a:gd name="connsiteY6" fmla="*/ 954094 h 960480"/>
                <a:gd name="connsiteX7" fmla="*/ 1461806 w 1487705"/>
                <a:gd name="connsiteY7" fmla="*/ 960481 h 9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705" h="960480">
                  <a:moveTo>
                    <a:pt x="1461806" y="960404"/>
                  </a:moveTo>
                  <a:cubicBezTo>
                    <a:pt x="1454573" y="960404"/>
                    <a:pt x="1447417" y="957403"/>
                    <a:pt x="1442261" y="951555"/>
                  </a:cubicBezTo>
                  <a:cubicBezTo>
                    <a:pt x="813892" y="230000"/>
                    <a:pt x="680308" y="121732"/>
                    <a:pt x="23160" y="51631"/>
                  </a:cubicBezTo>
                  <a:cubicBezTo>
                    <a:pt x="8924" y="50092"/>
                    <a:pt x="-1387" y="37396"/>
                    <a:pt x="152" y="23160"/>
                  </a:cubicBezTo>
                  <a:cubicBezTo>
                    <a:pt x="1691" y="8924"/>
                    <a:pt x="14388" y="-1387"/>
                    <a:pt x="28623" y="152"/>
                  </a:cubicBezTo>
                  <a:cubicBezTo>
                    <a:pt x="700315" y="71715"/>
                    <a:pt x="850520" y="193218"/>
                    <a:pt x="1481351" y="917543"/>
                  </a:cubicBezTo>
                  <a:cubicBezTo>
                    <a:pt x="1490739" y="928316"/>
                    <a:pt x="1489585" y="944629"/>
                    <a:pt x="1478812" y="954094"/>
                  </a:cubicBezTo>
                  <a:cubicBezTo>
                    <a:pt x="1473887" y="958326"/>
                    <a:pt x="1467885" y="960481"/>
                    <a:pt x="1461806" y="960481"/>
                  </a:cubicBezTo>
                  <a:close/>
                </a:path>
              </a:pathLst>
            </a:custGeom>
            <a:solidFill>
              <a:srgbClr val="3378C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1911E63-7C33-3A07-75AA-A34712CE2140}"/>
                </a:ext>
              </a:extLst>
            </p:cNvPr>
            <p:cNvSpPr/>
            <p:nvPr/>
          </p:nvSpPr>
          <p:spPr>
            <a:xfrm>
              <a:off x="4328758" y="4393594"/>
              <a:ext cx="206298" cy="785035"/>
            </a:xfrm>
            <a:custGeom>
              <a:avLst/>
              <a:gdLst>
                <a:gd name="connsiteX0" fmla="*/ 180367 w 206298"/>
                <a:gd name="connsiteY0" fmla="*/ 785035 h 785035"/>
                <a:gd name="connsiteX1" fmla="*/ 154512 w 206298"/>
                <a:gd name="connsiteY1" fmla="*/ 759180 h 785035"/>
                <a:gd name="connsiteX2" fmla="*/ 998 w 206298"/>
                <a:gd name="connsiteY2" fmla="*/ 32932 h 785035"/>
                <a:gd name="connsiteX3" fmla="*/ 18850 w 206298"/>
                <a:gd name="connsiteY3" fmla="*/ 998 h 785035"/>
                <a:gd name="connsiteX4" fmla="*/ 50784 w 206298"/>
                <a:gd name="connsiteY4" fmla="*/ 18850 h 785035"/>
                <a:gd name="connsiteX5" fmla="*/ 206299 w 206298"/>
                <a:gd name="connsiteY5" fmla="*/ 759180 h 785035"/>
                <a:gd name="connsiteX6" fmla="*/ 180444 w 206298"/>
                <a:gd name="connsiteY6" fmla="*/ 785035 h 7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298" h="785035">
                  <a:moveTo>
                    <a:pt x="180367" y="785035"/>
                  </a:moveTo>
                  <a:cubicBezTo>
                    <a:pt x="166054" y="785035"/>
                    <a:pt x="154512" y="773416"/>
                    <a:pt x="154512" y="759180"/>
                  </a:cubicBezTo>
                  <a:cubicBezTo>
                    <a:pt x="154512" y="577580"/>
                    <a:pt x="2537" y="38318"/>
                    <a:pt x="998" y="32932"/>
                  </a:cubicBezTo>
                  <a:cubicBezTo>
                    <a:pt x="-2927" y="19158"/>
                    <a:pt x="5076" y="4845"/>
                    <a:pt x="18850" y="998"/>
                  </a:cubicBezTo>
                  <a:cubicBezTo>
                    <a:pt x="32624" y="-2927"/>
                    <a:pt x="46937" y="5076"/>
                    <a:pt x="50784" y="18850"/>
                  </a:cubicBezTo>
                  <a:cubicBezTo>
                    <a:pt x="57094" y="41319"/>
                    <a:pt x="206299" y="570423"/>
                    <a:pt x="206299" y="759180"/>
                  </a:cubicBezTo>
                  <a:cubicBezTo>
                    <a:pt x="206299" y="773493"/>
                    <a:pt x="194679" y="785035"/>
                    <a:pt x="180444" y="785035"/>
                  </a:cubicBezTo>
                  <a:close/>
                </a:path>
              </a:pathLst>
            </a:custGeom>
            <a:solidFill>
              <a:srgbClr val="3378C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686A9351-034D-B06F-559D-C523DC15AB60}"/>
                </a:ext>
              </a:extLst>
            </p:cNvPr>
            <p:cNvSpPr/>
            <p:nvPr/>
          </p:nvSpPr>
          <p:spPr>
            <a:xfrm>
              <a:off x="3151249" y="4916128"/>
              <a:ext cx="845506" cy="684799"/>
            </a:xfrm>
            <a:custGeom>
              <a:avLst/>
              <a:gdLst>
                <a:gd name="connsiteX0" fmla="*/ 819615 w 845506"/>
                <a:gd name="connsiteY0" fmla="*/ 684800 h 684799"/>
                <a:gd name="connsiteX1" fmla="*/ 806533 w 845506"/>
                <a:gd name="connsiteY1" fmla="*/ 681183 h 684799"/>
                <a:gd name="connsiteX2" fmla="*/ 6952 w 845506"/>
                <a:gd name="connsiteY2" fmla="*/ 43503 h 684799"/>
                <a:gd name="connsiteX3" fmla="*/ 8260 w 845506"/>
                <a:gd name="connsiteY3" fmla="*/ 6952 h 684799"/>
                <a:gd name="connsiteX4" fmla="*/ 44811 w 845506"/>
                <a:gd name="connsiteY4" fmla="*/ 8260 h 684799"/>
                <a:gd name="connsiteX5" fmla="*/ 832773 w 845506"/>
                <a:gd name="connsiteY5" fmla="*/ 636552 h 684799"/>
                <a:gd name="connsiteX6" fmla="*/ 841930 w 845506"/>
                <a:gd name="connsiteY6" fmla="*/ 672026 h 684799"/>
                <a:gd name="connsiteX7" fmla="*/ 819615 w 845506"/>
                <a:gd name="connsiteY7" fmla="*/ 684800 h 68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5506" h="684799">
                  <a:moveTo>
                    <a:pt x="819615" y="684800"/>
                  </a:moveTo>
                  <a:cubicBezTo>
                    <a:pt x="815152" y="684800"/>
                    <a:pt x="810612" y="683645"/>
                    <a:pt x="806533" y="681183"/>
                  </a:cubicBezTo>
                  <a:cubicBezTo>
                    <a:pt x="350377" y="412399"/>
                    <a:pt x="167930" y="216408"/>
                    <a:pt x="6952" y="43503"/>
                  </a:cubicBezTo>
                  <a:cubicBezTo>
                    <a:pt x="-2820" y="33038"/>
                    <a:pt x="-2205" y="16648"/>
                    <a:pt x="8260" y="6952"/>
                  </a:cubicBezTo>
                  <a:cubicBezTo>
                    <a:pt x="18725" y="-2820"/>
                    <a:pt x="35116" y="-2205"/>
                    <a:pt x="44811" y="8260"/>
                  </a:cubicBezTo>
                  <a:cubicBezTo>
                    <a:pt x="203404" y="178549"/>
                    <a:pt x="383081" y="371615"/>
                    <a:pt x="832773" y="636552"/>
                  </a:cubicBezTo>
                  <a:cubicBezTo>
                    <a:pt x="845085" y="643785"/>
                    <a:pt x="849163" y="659714"/>
                    <a:pt x="841930" y="672026"/>
                  </a:cubicBezTo>
                  <a:cubicBezTo>
                    <a:pt x="837082" y="680183"/>
                    <a:pt x="828464" y="684800"/>
                    <a:pt x="819615" y="684800"/>
                  </a:cubicBezTo>
                  <a:close/>
                </a:path>
              </a:pathLst>
            </a:custGeom>
            <a:solidFill>
              <a:srgbClr val="3378C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053FA562-3135-1C83-1A2C-F0622088CD2E}"/>
                </a:ext>
              </a:extLst>
            </p:cNvPr>
            <p:cNvSpPr/>
            <p:nvPr/>
          </p:nvSpPr>
          <p:spPr>
            <a:xfrm>
              <a:off x="2765605" y="2745874"/>
              <a:ext cx="173751" cy="173751"/>
            </a:xfrm>
            <a:custGeom>
              <a:avLst/>
              <a:gdLst>
                <a:gd name="connsiteX0" fmla="*/ 173752 w 173751"/>
                <a:gd name="connsiteY0" fmla="*/ 86876 h 173751"/>
                <a:gd name="connsiteX1" fmla="*/ 86876 w 173751"/>
                <a:gd name="connsiteY1" fmla="*/ 173752 h 173751"/>
                <a:gd name="connsiteX2" fmla="*/ 0 w 173751"/>
                <a:gd name="connsiteY2" fmla="*/ 86876 h 173751"/>
                <a:gd name="connsiteX3" fmla="*/ 86876 w 173751"/>
                <a:gd name="connsiteY3" fmla="*/ 0 h 173751"/>
                <a:gd name="connsiteX4" fmla="*/ 173752 w 173751"/>
                <a:gd name="connsiteY4" fmla="*/ 86876 h 17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51" h="173751">
                  <a:moveTo>
                    <a:pt x="173752" y="86876"/>
                  </a:moveTo>
                  <a:cubicBezTo>
                    <a:pt x="173752" y="134815"/>
                    <a:pt x="134892" y="173752"/>
                    <a:pt x="86876" y="173752"/>
                  </a:cubicBezTo>
                  <a:cubicBezTo>
                    <a:pt x="38859" y="173752"/>
                    <a:pt x="0" y="134892"/>
                    <a:pt x="0" y="86876"/>
                  </a:cubicBezTo>
                  <a:cubicBezTo>
                    <a:pt x="0" y="38859"/>
                    <a:pt x="38859" y="0"/>
                    <a:pt x="86876" y="0"/>
                  </a:cubicBezTo>
                  <a:cubicBezTo>
                    <a:pt x="134892" y="0"/>
                    <a:pt x="173752" y="38859"/>
                    <a:pt x="173752" y="86876"/>
                  </a:cubicBezTo>
                  <a:close/>
                </a:path>
              </a:pathLst>
            </a:custGeom>
            <a:solidFill>
              <a:srgbClr val="FF9797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34D9F70F-7E37-F443-1614-FADE255861A0}"/>
                </a:ext>
              </a:extLst>
            </p:cNvPr>
            <p:cNvSpPr/>
            <p:nvPr/>
          </p:nvSpPr>
          <p:spPr>
            <a:xfrm>
              <a:off x="4742589" y="2179680"/>
              <a:ext cx="540646" cy="540646"/>
            </a:xfrm>
            <a:custGeom>
              <a:avLst/>
              <a:gdLst>
                <a:gd name="connsiteX0" fmla="*/ 540647 w 540646"/>
                <a:gd name="connsiteY0" fmla="*/ 270323 h 540646"/>
                <a:gd name="connsiteX1" fmla="*/ 270323 w 540646"/>
                <a:gd name="connsiteY1" fmla="*/ 540647 h 540646"/>
                <a:gd name="connsiteX2" fmla="*/ 0 w 540646"/>
                <a:gd name="connsiteY2" fmla="*/ 270323 h 540646"/>
                <a:gd name="connsiteX3" fmla="*/ 270323 w 540646"/>
                <a:gd name="connsiteY3" fmla="*/ 0 h 540646"/>
                <a:gd name="connsiteX4" fmla="*/ 540647 w 540646"/>
                <a:gd name="connsiteY4" fmla="*/ 270323 h 54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46" h="540646">
                  <a:moveTo>
                    <a:pt x="540647" y="270323"/>
                  </a:moveTo>
                  <a:cubicBezTo>
                    <a:pt x="540647" y="419605"/>
                    <a:pt x="419605" y="540647"/>
                    <a:pt x="270323" y="540647"/>
                  </a:cubicBezTo>
                  <a:cubicBezTo>
                    <a:pt x="121041" y="540647"/>
                    <a:pt x="0" y="419605"/>
                    <a:pt x="0" y="270323"/>
                  </a:cubicBezTo>
                  <a:cubicBezTo>
                    <a:pt x="0" y="121041"/>
                    <a:pt x="121041" y="0"/>
                    <a:pt x="270323" y="0"/>
                  </a:cubicBezTo>
                  <a:cubicBezTo>
                    <a:pt x="419605" y="0"/>
                    <a:pt x="540647" y="121041"/>
                    <a:pt x="540647" y="270323"/>
                  </a:cubicBezTo>
                  <a:close/>
                </a:path>
              </a:pathLst>
            </a:custGeom>
            <a:solidFill>
              <a:srgbClr val="FF5050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D3ADDC3B-544C-BF46-466C-81B4E7A7979B}"/>
                </a:ext>
              </a:extLst>
            </p:cNvPr>
            <p:cNvSpPr/>
            <p:nvPr/>
          </p:nvSpPr>
          <p:spPr>
            <a:xfrm>
              <a:off x="2111150" y="3334883"/>
              <a:ext cx="1007652" cy="225577"/>
            </a:xfrm>
            <a:custGeom>
              <a:avLst/>
              <a:gdLst>
                <a:gd name="connsiteX0" fmla="*/ 77 w 1007652"/>
                <a:gd name="connsiteY0" fmla="*/ 194182 h 225577"/>
                <a:gd name="connsiteX1" fmla="*/ 49863 w 1007652"/>
                <a:gd name="connsiteY1" fmla="*/ 28279 h 225577"/>
                <a:gd name="connsiteX2" fmla="*/ 79643 w 1007652"/>
                <a:gd name="connsiteY2" fmla="*/ 1270 h 225577"/>
                <a:gd name="connsiteX3" fmla="*/ 769956 w 1007652"/>
                <a:gd name="connsiteY3" fmla="*/ 16967 h 225577"/>
                <a:gd name="connsiteX4" fmla="*/ 891305 w 1007652"/>
                <a:gd name="connsiteY4" fmla="*/ 68293 h 225577"/>
                <a:gd name="connsiteX5" fmla="*/ 1007652 w 1007652"/>
                <a:gd name="connsiteY5" fmla="*/ 225577 h 225577"/>
                <a:gd name="connsiteX6" fmla="*/ 505788 w 1007652"/>
                <a:gd name="connsiteY6" fmla="*/ 190104 h 225577"/>
                <a:gd name="connsiteX7" fmla="*/ 0 w 1007652"/>
                <a:gd name="connsiteY7" fmla="*/ 194182 h 22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652" h="225577">
                  <a:moveTo>
                    <a:pt x="77" y="194182"/>
                  </a:moveTo>
                  <a:lnTo>
                    <a:pt x="49863" y="28279"/>
                  </a:lnTo>
                  <a:cubicBezTo>
                    <a:pt x="52403" y="13428"/>
                    <a:pt x="64714" y="2270"/>
                    <a:pt x="79643" y="1270"/>
                  </a:cubicBezTo>
                  <a:cubicBezTo>
                    <a:pt x="135585" y="-2655"/>
                    <a:pt x="691083" y="2501"/>
                    <a:pt x="769956" y="16967"/>
                  </a:cubicBezTo>
                  <a:cubicBezTo>
                    <a:pt x="815279" y="25278"/>
                    <a:pt x="864834" y="30588"/>
                    <a:pt x="891305" y="68293"/>
                  </a:cubicBezTo>
                  <a:lnTo>
                    <a:pt x="1007652" y="225577"/>
                  </a:lnTo>
                  <a:cubicBezTo>
                    <a:pt x="1007652" y="225577"/>
                    <a:pt x="695469" y="197260"/>
                    <a:pt x="505788" y="190104"/>
                  </a:cubicBezTo>
                  <a:cubicBezTo>
                    <a:pt x="268630" y="181101"/>
                    <a:pt x="0" y="194182"/>
                    <a:pt x="0" y="194182"/>
                  </a:cubicBezTo>
                  <a:close/>
                </a:path>
              </a:pathLst>
            </a:custGeom>
            <a:solidFill>
              <a:srgbClr val="FFFFFF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DC4043D-18FD-5870-DF00-8B23EE626B5F}"/>
                </a:ext>
              </a:extLst>
            </p:cNvPr>
            <p:cNvSpPr/>
            <p:nvPr/>
          </p:nvSpPr>
          <p:spPr>
            <a:xfrm>
              <a:off x="5091293" y="2675423"/>
              <a:ext cx="303279" cy="424648"/>
            </a:xfrm>
            <a:custGeom>
              <a:avLst/>
              <a:gdLst>
                <a:gd name="connsiteX0" fmla="*/ 29733 w 303279"/>
                <a:gd name="connsiteY0" fmla="*/ 424649 h 424648"/>
                <a:gd name="connsiteX1" fmla="*/ 22807 w 303279"/>
                <a:gd name="connsiteY1" fmla="*/ 424264 h 424648"/>
                <a:gd name="connsiteX2" fmla="*/ 184 w 303279"/>
                <a:gd name="connsiteY2" fmla="*/ 395485 h 424648"/>
                <a:gd name="connsiteX3" fmla="*/ 28271 w 303279"/>
                <a:gd name="connsiteY3" fmla="*/ 372785 h 424648"/>
                <a:gd name="connsiteX4" fmla="*/ 252424 w 303279"/>
                <a:gd name="connsiteY4" fmla="*/ 19126 h 424648"/>
                <a:gd name="connsiteX5" fmla="*/ 284128 w 303279"/>
                <a:gd name="connsiteY5" fmla="*/ 889 h 424648"/>
                <a:gd name="connsiteX6" fmla="*/ 302365 w 303279"/>
                <a:gd name="connsiteY6" fmla="*/ 32592 h 424648"/>
                <a:gd name="connsiteX7" fmla="*/ 29733 w 303279"/>
                <a:gd name="connsiteY7" fmla="*/ 424649 h 42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3279" h="424648">
                  <a:moveTo>
                    <a:pt x="29733" y="424649"/>
                  </a:moveTo>
                  <a:cubicBezTo>
                    <a:pt x="26578" y="424649"/>
                    <a:pt x="24193" y="424418"/>
                    <a:pt x="22807" y="424264"/>
                  </a:cubicBezTo>
                  <a:cubicBezTo>
                    <a:pt x="8649" y="422571"/>
                    <a:pt x="-1509" y="409721"/>
                    <a:pt x="184" y="395485"/>
                  </a:cubicBezTo>
                  <a:cubicBezTo>
                    <a:pt x="1800" y="381480"/>
                    <a:pt x="14574" y="372093"/>
                    <a:pt x="28271" y="372785"/>
                  </a:cubicBezTo>
                  <a:cubicBezTo>
                    <a:pt x="31272" y="373324"/>
                    <a:pt x="157315" y="372323"/>
                    <a:pt x="252424" y="19126"/>
                  </a:cubicBezTo>
                  <a:cubicBezTo>
                    <a:pt x="256118" y="5352"/>
                    <a:pt x="270277" y="-2805"/>
                    <a:pt x="284128" y="889"/>
                  </a:cubicBezTo>
                  <a:cubicBezTo>
                    <a:pt x="297901" y="4582"/>
                    <a:pt x="306135" y="18818"/>
                    <a:pt x="302365" y="32592"/>
                  </a:cubicBezTo>
                  <a:cubicBezTo>
                    <a:pt x="203408" y="399794"/>
                    <a:pt x="65129" y="424649"/>
                    <a:pt x="29733" y="424649"/>
                  </a:cubicBezTo>
                  <a:close/>
                </a:path>
              </a:pathLst>
            </a:custGeom>
            <a:solidFill>
              <a:srgbClr val="ED585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0329FC8-D7E3-5F02-9AC3-5A5A1D19E4D9}"/>
                </a:ext>
              </a:extLst>
            </p:cNvPr>
            <p:cNvSpPr/>
            <p:nvPr/>
          </p:nvSpPr>
          <p:spPr>
            <a:xfrm>
              <a:off x="5179146" y="2869048"/>
              <a:ext cx="102912" cy="111752"/>
            </a:xfrm>
            <a:custGeom>
              <a:avLst/>
              <a:gdLst>
                <a:gd name="connsiteX0" fmla="*/ 77003 w 102912"/>
                <a:gd name="connsiteY0" fmla="*/ 111676 h 111752"/>
                <a:gd name="connsiteX1" fmla="*/ 57304 w 102912"/>
                <a:gd name="connsiteY1" fmla="*/ 102596 h 111752"/>
                <a:gd name="connsiteX2" fmla="*/ 6210 w 102912"/>
                <a:gd name="connsiteY2" fmla="*/ 42652 h 111752"/>
                <a:gd name="connsiteX3" fmla="*/ 9134 w 102912"/>
                <a:gd name="connsiteY3" fmla="*/ 6178 h 111752"/>
                <a:gd name="connsiteX4" fmla="*/ 45608 w 102912"/>
                <a:gd name="connsiteY4" fmla="*/ 9103 h 111752"/>
                <a:gd name="connsiteX5" fmla="*/ 96702 w 102912"/>
                <a:gd name="connsiteY5" fmla="*/ 69046 h 111752"/>
                <a:gd name="connsiteX6" fmla="*/ 93778 w 102912"/>
                <a:gd name="connsiteY6" fmla="*/ 105520 h 111752"/>
                <a:gd name="connsiteX7" fmla="*/ 77003 w 102912"/>
                <a:gd name="connsiteY7" fmla="*/ 111753 h 1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912" h="111752">
                  <a:moveTo>
                    <a:pt x="77003" y="111676"/>
                  </a:moveTo>
                  <a:cubicBezTo>
                    <a:pt x="69693" y="111676"/>
                    <a:pt x="62460" y="108598"/>
                    <a:pt x="57304" y="102596"/>
                  </a:cubicBezTo>
                  <a:lnTo>
                    <a:pt x="6210" y="42652"/>
                  </a:lnTo>
                  <a:cubicBezTo>
                    <a:pt x="-3101" y="31726"/>
                    <a:pt x="-1793" y="15412"/>
                    <a:pt x="9134" y="6178"/>
                  </a:cubicBezTo>
                  <a:cubicBezTo>
                    <a:pt x="20061" y="-3056"/>
                    <a:pt x="36374" y="-1824"/>
                    <a:pt x="45608" y="9103"/>
                  </a:cubicBezTo>
                  <a:lnTo>
                    <a:pt x="96702" y="69046"/>
                  </a:lnTo>
                  <a:cubicBezTo>
                    <a:pt x="106014" y="79973"/>
                    <a:pt x="104705" y="96286"/>
                    <a:pt x="93778" y="105520"/>
                  </a:cubicBezTo>
                  <a:cubicBezTo>
                    <a:pt x="88931" y="109675"/>
                    <a:pt x="82929" y="111753"/>
                    <a:pt x="77003" y="111753"/>
                  </a:cubicBezTo>
                  <a:close/>
                </a:path>
              </a:pathLst>
            </a:custGeom>
            <a:solidFill>
              <a:srgbClr val="ED5858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55467A76-CF21-7385-BFC2-5EC804F1483E}"/>
                </a:ext>
              </a:extLst>
            </p:cNvPr>
            <p:cNvSpPr/>
            <p:nvPr/>
          </p:nvSpPr>
          <p:spPr>
            <a:xfrm>
              <a:off x="3965477" y="3339616"/>
              <a:ext cx="157284" cy="157284"/>
            </a:xfrm>
            <a:custGeom>
              <a:avLst/>
              <a:gdLst>
                <a:gd name="connsiteX0" fmla="*/ 157285 w 157284"/>
                <a:gd name="connsiteY0" fmla="*/ 78642 h 157284"/>
                <a:gd name="connsiteX1" fmla="*/ 78642 w 157284"/>
                <a:gd name="connsiteY1" fmla="*/ 157285 h 157284"/>
                <a:gd name="connsiteX2" fmla="*/ 0 w 157284"/>
                <a:gd name="connsiteY2" fmla="*/ 78642 h 157284"/>
                <a:gd name="connsiteX3" fmla="*/ 78642 w 157284"/>
                <a:gd name="connsiteY3" fmla="*/ 0 h 157284"/>
                <a:gd name="connsiteX4" fmla="*/ 157285 w 157284"/>
                <a:gd name="connsiteY4" fmla="*/ 78642 h 15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84" h="157284">
                  <a:moveTo>
                    <a:pt x="157285" y="78642"/>
                  </a:moveTo>
                  <a:cubicBezTo>
                    <a:pt x="157285" y="122119"/>
                    <a:pt x="122042" y="157285"/>
                    <a:pt x="78642" y="157285"/>
                  </a:cubicBezTo>
                  <a:cubicBezTo>
                    <a:pt x="35243" y="157285"/>
                    <a:pt x="0" y="122042"/>
                    <a:pt x="0" y="78642"/>
                  </a:cubicBezTo>
                  <a:cubicBezTo>
                    <a:pt x="0" y="35243"/>
                    <a:pt x="35243" y="0"/>
                    <a:pt x="78642" y="0"/>
                  </a:cubicBezTo>
                  <a:cubicBezTo>
                    <a:pt x="122042" y="0"/>
                    <a:pt x="157285" y="35243"/>
                    <a:pt x="157285" y="78642"/>
                  </a:cubicBezTo>
                  <a:close/>
                </a:path>
              </a:pathLst>
            </a:custGeom>
            <a:solidFill>
              <a:srgbClr val="FFD85C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4B21A221-BC99-A18F-E587-229B688DE012}"/>
                </a:ext>
              </a:extLst>
            </p:cNvPr>
            <p:cNvSpPr/>
            <p:nvPr/>
          </p:nvSpPr>
          <p:spPr>
            <a:xfrm>
              <a:off x="5467837" y="3475970"/>
              <a:ext cx="157284" cy="157284"/>
            </a:xfrm>
            <a:custGeom>
              <a:avLst/>
              <a:gdLst>
                <a:gd name="connsiteX0" fmla="*/ 157285 w 157284"/>
                <a:gd name="connsiteY0" fmla="*/ 78642 h 157284"/>
                <a:gd name="connsiteX1" fmla="*/ 78642 w 157284"/>
                <a:gd name="connsiteY1" fmla="*/ 157285 h 157284"/>
                <a:gd name="connsiteX2" fmla="*/ 0 w 157284"/>
                <a:gd name="connsiteY2" fmla="*/ 78642 h 157284"/>
                <a:gd name="connsiteX3" fmla="*/ 78642 w 157284"/>
                <a:gd name="connsiteY3" fmla="*/ 0 h 157284"/>
                <a:gd name="connsiteX4" fmla="*/ 157285 w 157284"/>
                <a:gd name="connsiteY4" fmla="*/ 78642 h 15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84" h="157284">
                  <a:moveTo>
                    <a:pt x="157285" y="78642"/>
                  </a:moveTo>
                  <a:cubicBezTo>
                    <a:pt x="157285" y="122119"/>
                    <a:pt x="122042" y="157285"/>
                    <a:pt x="78642" y="157285"/>
                  </a:cubicBezTo>
                  <a:cubicBezTo>
                    <a:pt x="35242" y="157285"/>
                    <a:pt x="0" y="122042"/>
                    <a:pt x="0" y="78642"/>
                  </a:cubicBezTo>
                  <a:cubicBezTo>
                    <a:pt x="0" y="35243"/>
                    <a:pt x="35242" y="0"/>
                    <a:pt x="78642" y="0"/>
                  </a:cubicBezTo>
                  <a:cubicBezTo>
                    <a:pt x="122042" y="0"/>
                    <a:pt x="157285" y="35243"/>
                    <a:pt x="157285" y="78642"/>
                  </a:cubicBezTo>
                  <a:close/>
                </a:path>
              </a:pathLst>
            </a:custGeom>
            <a:solidFill>
              <a:srgbClr val="FFD85C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B35DA600-56D6-8AD0-A495-DE618239C849}"/>
                </a:ext>
              </a:extLst>
            </p:cNvPr>
            <p:cNvSpPr/>
            <p:nvPr/>
          </p:nvSpPr>
          <p:spPr>
            <a:xfrm>
              <a:off x="2938797" y="2667673"/>
              <a:ext cx="51444" cy="67526"/>
            </a:xfrm>
            <a:custGeom>
              <a:avLst/>
              <a:gdLst>
                <a:gd name="connsiteX0" fmla="*/ 30570 w 51444"/>
                <a:gd name="connsiteY0" fmla="*/ 67275 h 67526"/>
                <a:gd name="connsiteX1" fmla="*/ 2945 w 51444"/>
                <a:gd name="connsiteY1" fmla="*/ 46652 h 67526"/>
                <a:gd name="connsiteX2" fmla="*/ 252 w 51444"/>
                <a:gd name="connsiteY2" fmla="*/ 27877 h 67526"/>
                <a:gd name="connsiteX3" fmla="*/ 20874 w 51444"/>
                <a:gd name="connsiteY3" fmla="*/ 252 h 67526"/>
                <a:gd name="connsiteX4" fmla="*/ 48499 w 51444"/>
                <a:gd name="connsiteY4" fmla="*/ 20874 h 67526"/>
                <a:gd name="connsiteX5" fmla="*/ 51192 w 51444"/>
                <a:gd name="connsiteY5" fmla="*/ 39650 h 67526"/>
                <a:gd name="connsiteX6" fmla="*/ 30570 w 51444"/>
                <a:gd name="connsiteY6" fmla="*/ 67275 h 6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44" h="67526">
                  <a:moveTo>
                    <a:pt x="30570" y="67275"/>
                  </a:moveTo>
                  <a:cubicBezTo>
                    <a:pt x="17258" y="69199"/>
                    <a:pt x="4869" y="59888"/>
                    <a:pt x="2945" y="46652"/>
                  </a:cubicBezTo>
                  <a:lnTo>
                    <a:pt x="252" y="27877"/>
                  </a:lnTo>
                  <a:cubicBezTo>
                    <a:pt x="-1672" y="14641"/>
                    <a:pt x="7639" y="2176"/>
                    <a:pt x="20874" y="252"/>
                  </a:cubicBezTo>
                  <a:cubicBezTo>
                    <a:pt x="34110" y="-1672"/>
                    <a:pt x="46575" y="7639"/>
                    <a:pt x="48499" y="20874"/>
                  </a:cubicBezTo>
                  <a:lnTo>
                    <a:pt x="51192" y="39650"/>
                  </a:lnTo>
                  <a:cubicBezTo>
                    <a:pt x="53116" y="52962"/>
                    <a:pt x="43805" y="65351"/>
                    <a:pt x="30570" y="67275"/>
                  </a:cubicBezTo>
                  <a:close/>
                </a:path>
              </a:pathLst>
            </a:custGeom>
            <a:solidFill>
              <a:srgbClr val="000000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22342" cy="1161737"/>
            <a:chOff x="6768048" y="3882051"/>
            <a:chExt cx="5222342" cy="1161737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1015663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TEAM A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  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TEAM A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류재원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이성영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엄대현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2445661"/>
            <a:ext cx="290767" cy="4046225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554339" y="2845085"/>
            <a:ext cx="9095030" cy="486021"/>
            <a:chOff x="2665127" y="3661000"/>
            <a:chExt cx="9095030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01798" y="2171257"/>
                <a:ext cx="557043" cy="536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8E924-E6BF-22EA-5924-F6AF36A3A462}"/>
                </a:ext>
              </a:extLst>
            </p:cNvPr>
            <p:cNvSpPr txBox="1"/>
            <p:nvPr/>
          </p:nvSpPr>
          <p:spPr>
            <a:xfrm>
              <a:off x="3199918" y="3828356"/>
              <a:ext cx="81766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DB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설계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543902" y="3647820"/>
            <a:ext cx="9095030" cy="486021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7694" y="2184386"/>
                <a:ext cx="557043" cy="536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87B303-51FE-D056-D117-A87B789B4E7C}"/>
                </a:ext>
              </a:extLst>
            </p:cNvPr>
            <p:cNvSpPr txBox="1"/>
            <p:nvPr/>
          </p:nvSpPr>
          <p:spPr>
            <a:xfrm>
              <a:off x="3155092" y="4710047"/>
              <a:ext cx="8176640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수집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543524" y="2092586"/>
            <a:ext cx="9095030" cy="486021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7BB0B9-E2A0-8195-FC06-E1784851614C}"/>
                </a:ext>
              </a:extLst>
            </p:cNvPr>
            <p:cNvSpPr txBox="1"/>
            <p:nvPr/>
          </p:nvSpPr>
          <p:spPr>
            <a:xfrm>
              <a:off x="3189479" y="2898564"/>
              <a:ext cx="6956034" cy="426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초기 디자인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51966"/>
              <a:chOff x="450324" y="2128945"/>
              <a:chExt cx="889526" cy="766832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37751" y="2172841"/>
                <a:ext cx="557043" cy="702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543902" y="4450555"/>
            <a:ext cx="9095030" cy="486021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07043" y="2140501"/>
                <a:ext cx="557043" cy="536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21BBF-1516-FB24-0D8B-3AB3A25A673E}"/>
                </a:ext>
              </a:extLst>
            </p:cNvPr>
            <p:cNvSpPr txBox="1"/>
            <p:nvPr/>
          </p:nvSpPr>
          <p:spPr>
            <a:xfrm>
              <a:off x="3202603" y="5716805"/>
              <a:ext cx="69560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</a:t>
              </a:r>
              <a:r>
                <a:rPr lang="ko-KR" altLang="en-US" sz="14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전처리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C3DD32-9928-4702-8489-AFF90A856010}"/>
              </a:ext>
            </a:extLst>
          </p:cNvPr>
          <p:cNvGrpSpPr/>
          <p:nvPr/>
        </p:nvGrpSpPr>
        <p:grpSpPr>
          <a:xfrm>
            <a:off x="2533087" y="5288061"/>
            <a:ext cx="9095030" cy="486021"/>
            <a:chOff x="2665127" y="5534844"/>
            <a:chExt cx="9095030" cy="673099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3F56397A-A2DE-4022-9B56-8CDA0A658A9A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381DD81-F27A-489A-808A-33FD4D45205E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68" name="육각형 67">
                <a:extLst>
                  <a:ext uri="{FF2B5EF4-FFF2-40B4-BE49-F238E27FC236}">
                    <a16:creationId xmlns:a16="http://schemas.microsoft.com/office/drawing/2014/main" id="{D4F03807-16BC-4D36-B971-1CD65578AB97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364B3F54-8335-41AE-96D5-15A2502570C8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4F898FC-DE1B-4707-AF4A-EEA848FC6F2E}"/>
                  </a:ext>
                </a:extLst>
              </p:cNvPr>
              <p:cNvSpPr txBox="1"/>
              <p:nvPr/>
            </p:nvSpPr>
            <p:spPr>
              <a:xfrm>
                <a:off x="616568" y="2198881"/>
                <a:ext cx="557043" cy="536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7CC923-64B9-4AD9-BBB7-BED7451F7029}"/>
                </a:ext>
              </a:extLst>
            </p:cNvPr>
            <p:cNvSpPr txBox="1"/>
            <p:nvPr/>
          </p:nvSpPr>
          <p:spPr>
            <a:xfrm>
              <a:off x="3202603" y="5716805"/>
              <a:ext cx="69560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분석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C92DCB9-3847-4A0D-A3F8-FEEA04CCB515}"/>
              </a:ext>
            </a:extLst>
          </p:cNvPr>
          <p:cNvGrpSpPr/>
          <p:nvPr/>
        </p:nvGrpSpPr>
        <p:grpSpPr>
          <a:xfrm>
            <a:off x="2533087" y="6038977"/>
            <a:ext cx="9095030" cy="486021"/>
            <a:chOff x="2665127" y="5534844"/>
            <a:chExt cx="9095030" cy="673099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1A6FD8E-183A-4524-BF46-2906DEEAF887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59B0C1C-7739-47ED-8126-5D3F1F108325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79" name="육각형 78">
                <a:extLst>
                  <a:ext uri="{FF2B5EF4-FFF2-40B4-BE49-F238E27FC236}">
                    <a16:creationId xmlns:a16="http://schemas.microsoft.com/office/drawing/2014/main" id="{3CE3EB93-F76D-4F7F-B300-AA8582EC7F4A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4B87CA76-687B-4E45-B5D1-98F523E1A86F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F624FB0-86C2-4BC5-8C33-1EDFA51AF033}"/>
                  </a:ext>
                </a:extLst>
              </p:cNvPr>
              <p:cNvSpPr txBox="1"/>
              <p:nvPr/>
            </p:nvSpPr>
            <p:spPr>
              <a:xfrm>
                <a:off x="616568" y="2185816"/>
                <a:ext cx="557043" cy="536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6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D4E3D2-01E0-4FAB-A107-C5B8F2B5F320}"/>
                </a:ext>
              </a:extLst>
            </p:cNvPr>
            <p:cNvSpPr txBox="1"/>
            <p:nvPr/>
          </p:nvSpPr>
          <p:spPr>
            <a:xfrm>
              <a:off x="3202603" y="5716805"/>
              <a:ext cx="69560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구현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18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7BB0B9-E2A0-8195-FC06-E1784851614C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초기 디자인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디자인 고안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1-1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DF0E7E2F-2D32-4F6E-8FF3-1215A89F22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93843" y="2002171"/>
            <a:ext cx="4653396" cy="428498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ECCFB41-9543-40D5-A96D-A178E9F20260}"/>
              </a:ext>
            </a:extLst>
          </p:cNvPr>
          <p:cNvSpPr/>
          <p:nvPr/>
        </p:nvSpPr>
        <p:spPr>
          <a:xfrm>
            <a:off x="7361246" y="1976318"/>
            <a:ext cx="4653396" cy="428498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5000"/>
            </a:schemeClr>
          </a:solidFill>
          <a:ln>
            <a:solidFill>
              <a:srgbClr val="00B0F0"/>
            </a:solidFill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화면 구성</a:t>
            </a:r>
            <a:endParaRPr lang="en-US" altLang="ko-KR" b="1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날씨에 따라 언급비율 큰 순서로 음식을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이미지를 통해 확인 할 수 있도록 함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현재 날씨를 가져와 표기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 이미지를 클릭 시 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음식에 대한 설명과 근처 관련 음식점을 소개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분석 내용을 </a:t>
            </a:r>
            <a:r>
              <a:rPr lang="ko-KR" altLang="en-US" dirty="0" err="1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도식화하여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보여줌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785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DF0E7E2F-2D32-4F6E-8FF3-1215A89F22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17091" y="1999334"/>
            <a:ext cx="4299659" cy="427077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E2940C-4EFA-4430-9C41-A38178055B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2004351"/>
            <a:ext cx="4170193" cy="426575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110383F-91C3-414C-B29F-E3F58584AD0A}"/>
              </a:ext>
            </a:extLst>
          </p:cNvPr>
          <p:cNvSpPr/>
          <p:nvPr/>
        </p:nvSpPr>
        <p:spPr>
          <a:xfrm>
            <a:off x="7190695" y="3819630"/>
            <a:ext cx="553705" cy="864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742422B-3060-46C6-AF85-B42FCF4F409E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B8B64B2-E89E-4C27-BCE4-AB777F12FEDA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3AAC03-3BFC-4320-B869-DC5FE48AFC16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초기 디자인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초기 디자인을 멘토로부터 피드백을 반영하여 새로운 디자인으로 변경하였음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.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7304749-840B-43C2-9D70-DC0ACF230ECB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8" name="육각형 37">
                <a:extLst>
                  <a:ext uri="{FF2B5EF4-FFF2-40B4-BE49-F238E27FC236}">
                    <a16:creationId xmlns:a16="http://schemas.microsoft.com/office/drawing/2014/main" id="{1D915AE3-DFC8-4B1F-B045-A6E58884E363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F6BBB6AD-7ED7-4396-BBE9-CF6D33A6638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A91198-954B-4B46-A375-64322F39404A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1-2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0D36B3C7-1545-4E53-A38A-57493D958D31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5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110383F-91C3-414C-B29F-E3F58584AD0A}"/>
              </a:ext>
            </a:extLst>
          </p:cNvPr>
          <p:cNvSpPr/>
          <p:nvPr/>
        </p:nvSpPr>
        <p:spPr>
          <a:xfrm>
            <a:off x="7190695" y="3819630"/>
            <a:ext cx="553705" cy="864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6B1209-F4F8-4DD0-B907-16D7AA2EDC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82" y="2039227"/>
            <a:ext cx="7856621" cy="427077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6F306-A717-482D-A8CE-8740CD655041}"/>
              </a:ext>
            </a:extLst>
          </p:cNvPr>
          <p:cNvSpPr txBox="1"/>
          <p:nvPr/>
        </p:nvSpPr>
        <p:spPr>
          <a:xfrm>
            <a:off x="3631499" y="20869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4D47D4-BAF5-44E8-8287-F3B4AEDEDEAC}"/>
              </a:ext>
            </a:extLst>
          </p:cNvPr>
          <p:cNvSpPr txBox="1"/>
          <p:nvPr/>
        </p:nvSpPr>
        <p:spPr>
          <a:xfrm>
            <a:off x="3046749" y="247873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D05E46-0E0A-4DED-90C4-B3C7280C1909}"/>
              </a:ext>
            </a:extLst>
          </p:cNvPr>
          <p:cNvSpPr txBox="1"/>
          <p:nvPr/>
        </p:nvSpPr>
        <p:spPr>
          <a:xfrm>
            <a:off x="4741601" y="40499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B642DA-598E-4235-9663-9CB4576E06B2}"/>
              </a:ext>
            </a:extLst>
          </p:cNvPr>
          <p:cNvSpPr txBox="1"/>
          <p:nvPr/>
        </p:nvSpPr>
        <p:spPr>
          <a:xfrm>
            <a:off x="7589261" y="40765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201BA0-1806-4AA8-833F-37E8F0A680A9}"/>
              </a:ext>
            </a:extLst>
          </p:cNvPr>
          <p:cNvSpPr txBox="1"/>
          <p:nvPr/>
        </p:nvSpPr>
        <p:spPr>
          <a:xfrm>
            <a:off x="4983935" y="51073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A274D3-3B8F-43F5-B9D8-8F260C54B041}"/>
              </a:ext>
            </a:extLst>
          </p:cNvPr>
          <p:cNvSpPr txBox="1"/>
          <p:nvPr/>
        </p:nvSpPr>
        <p:spPr>
          <a:xfrm>
            <a:off x="7589261" y="51684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C3E982-D6C2-4AC4-B3CF-CA6778B71166}"/>
              </a:ext>
            </a:extLst>
          </p:cNvPr>
          <p:cNvSpPr txBox="1"/>
          <p:nvPr/>
        </p:nvSpPr>
        <p:spPr>
          <a:xfrm>
            <a:off x="10459400" y="247140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현재날씨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595466-D552-419C-B486-D7D87932EB93}"/>
              </a:ext>
            </a:extLst>
          </p:cNvPr>
          <p:cNvSpPr txBox="1"/>
          <p:nvPr/>
        </p:nvSpPr>
        <p:spPr>
          <a:xfrm>
            <a:off x="10461452" y="2820110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정렬기능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날씨선택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CC034E-D345-4352-8E24-C668B276B95D}"/>
              </a:ext>
            </a:extLst>
          </p:cNvPr>
          <p:cNvSpPr txBox="1"/>
          <p:nvPr/>
        </p:nvSpPr>
        <p:spPr>
          <a:xfrm>
            <a:off x="10459399" y="3418837"/>
            <a:ext cx="142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③ 도식화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245E47-0DAA-4DD4-B4B6-D76A753A93A8}"/>
              </a:ext>
            </a:extLst>
          </p:cNvPr>
          <p:cNvSpPr txBox="1"/>
          <p:nvPr/>
        </p:nvSpPr>
        <p:spPr>
          <a:xfrm>
            <a:off x="10466410" y="3810450"/>
            <a:ext cx="156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 음식표기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클릭시</a:t>
            </a:r>
            <a:r>
              <a:rPr lang="ko-KR" altLang="en-US" dirty="0"/>
              <a:t> 상세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CCC337-BC20-4EAA-B4FE-B600853C4313}"/>
              </a:ext>
            </a:extLst>
          </p:cNvPr>
          <p:cNvSpPr txBox="1"/>
          <p:nvPr/>
        </p:nvSpPr>
        <p:spPr>
          <a:xfrm>
            <a:off x="2451053" y="54073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5CB07B-A389-48BD-AD4D-7DB650A28D41}"/>
              </a:ext>
            </a:extLst>
          </p:cNvPr>
          <p:cNvSpPr txBox="1"/>
          <p:nvPr/>
        </p:nvSpPr>
        <p:spPr>
          <a:xfrm>
            <a:off x="10463271" y="4428434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⑤사이트 소개</a:t>
            </a:r>
            <a:endParaRPr lang="en-US" altLang="ko-KR" dirty="0"/>
          </a:p>
          <a:p>
            <a:r>
              <a:rPr lang="en-US" altLang="ko-KR" dirty="0"/>
              <a:t> (</a:t>
            </a:r>
            <a:r>
              <a:rPr lang="ko-KR" altLang="en-US" dirty="0" err="1"/>
              <a:t>클릭시</a:t>
            </a:r>
            <a:r>
              <a:rPr lang="ko-KR" altLang="en-US" dirty="0"/>
              <a:t> 상세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D84107F-ECFF-46C9-97DD-5601121FFFD1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F4EBBD10-DD22-4A7D-963C-A72AC604E044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5A88A8A-8BC0-4719-8D02-87B0B8B71CCC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초기 디자인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메인 페이지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B21910A-E403-44B2-AD46-5FDE954B789C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59" name="육각형 58">
                <a:extLst>
                  <a:ext uri="{FF2B5EF4-FFF2-40B4-BE49-F238E27FC236}">
                    <a16:creationId xmlns:a16="http://schemas.microsoft.com/office/drawing/2014/main" id="{FBF8F9C0-DA7A-42F4-9D06-DAA7CACC8F8A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F32BAE58-BEBA-45E0-BCDB-929BB0E573A3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5B11EB2-CE44-4B5B-A331-53910F6B20E0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1-3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62" name="왼쪽 중괄호 61">
            <a:extLst>
              <a:ext uri="{FF2B5EF4-FFF2-40B4-BE49-F238E27FC236}">
                <a16:creationId xmlns:a16="http://schemas.microsoft.com/office/drawing/2014/main" id="{CFF26DE8-ECCE-4295-8B28-91434A795F10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47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8176DAE-0FBB-4431-8C38-12C6F4C22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27" y="1996233"/>
            <a:ext cx="7846866" cy="428264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EC3E982-D6C2-4AC4-B3CF-CA6778B71166}"/>
              </a:ext>
            </a:extLst>
          </p:cNvPr>
          <p:cNvSpPr txBox="1"/>
          <p:nvPr/>
        </p:nvSpPr>
        <p:spPr>
          <a:xfrm>
            <a:off x="10459400" y="247140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음식정보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595466-D552-419C-B486-D7D87932EB93}"/>
              </a:ext>
            </a:extLst>
          </p:cNvPr>
          <p:cNvSpPr txBox="1"/>
          <p:nvPr/>
        </p:nvSpPr>
        <p:spPr>
          <a:xfrm>
            <a:off x="10461452" y="2820110"/>
            <a:ext cx="1271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계절별 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언급빈도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ko-KR" altLang="en-US" dirty="0"/>
              <a:t>도표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CC034E-D345-4352-8E24-C668B276B95D}"/>
              </a:ext>
            </a:extLst>
          </p:cNvPr>
          <p:cNvSpPr txBox="1"/>
          <p:nvPr/>
        </p:nvSpPr>
        <p:spPr>
          <a:xfrm>
            <a:off x="10434693" y="3678816"/>
            <a:ext cx="1420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 </a:t>
            </a:r>
            <a:r>
              <a:rPr lang="ko-KR" altLang="en-US" dirty="0" err="1"/>
              <a:t>카카오맵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관련 주변    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음식점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6F306-A717-482D-A8CE-8740CD655041}"/>
              </a:ext>
            </a:extLst>
          </p:cNvPr>
          <p:cNvSpPr txBox="1"/>
          <p:nvPr/>
        </p:nvSpPr>
        <p:spPr>
          <a:xfrm>
            <a:off x="6287253" y="29865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4D47D4-BAF5-44E8-8287-F3B4AEDEDEAC}"/>
              </a:ext>
            </a:extLst>
          </p:cNvPr>
          <p:cNvSpPr txBox="1"/>
          <p:nvPr/>
        </p:nvSpPr>
        <p:spPr>
          <a:xfrm>
            <a:off x="6285770" y="39788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D05E46-0E0A-4DED-90C4-B3C7280C1909}"/>
              </a:ext>
            </a:extLst>
          </p:cNvPr>
          <p:cNvSpPr txBox="1"/>
          <p:nvPr/>
        </p:nvSpPr>
        <p:spPr>
          <a:xfrm>
            <a:off x="6292029" y="50863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BFE529-F192-437A-9CF8-3566C96E4CC5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A1E362F-0740-42F3-9B5A-9FE31B792467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F72E2A-9D90-47CC-8259-A654FA28A8A2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초기 디자인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뷰 페이지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ED000A2-3A6C-41A8-BE7C-69D2E15640D7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43" name="육각형 42">
                <a:extLst>
                  <a:ext uri="{FF2B5EF4-FFF2-40B4-BE49-F238E27FC236}">
                    <a16:creationId xmlns:a16="http://schemas.microsoft.com/office/drawing/2014/main" id="{640993F1-C3A5-4FC9-A86A-18F468D1BAC0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43051CF1-4D91-4CE0-82D6-A8F9D819A274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289572-A30D-414E-B6E4-FBC6D2D95AC7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1-4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55B61A55-6D7A-46A6-A1DC-905DE855823A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653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BEFF761-DACF-44E1-858E-E4EEB08AE5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27" y="1990297"/>
            <a:ext cx="9400458" cy="427077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A89B3B28-01E6-4314-9F9E-1371C4C14616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D1E9D493-EAFE-42AF-825C-4D035D5BBCA3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88A662-5DC7-499C-BEDD-BF932AD8D52C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초기 디자인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인포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페이지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F0097FD-CE7F-4593-92CA-9B20F34A685D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7" name="육각형 36">
                <a:extLst>
                  <a:ext uri="{FF2B5EF4-FFF2-40B4-BE49-F238E27FC236}">
                    <a16:creationId xmlns:a16="http://schemas.microsoft.com/office/drawing/2014/main" id="{8D005DE9-8F9E-49A3-9F20-D71D256EE06A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F5D35310-3B30-4559-AABF-FF27A188C1B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BD343DE-77D8-4FC4-A79C-02951166C6B6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1-5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316498CF-40BE-45B9-AFF0-AEE6918C6045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60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99007D1-45AE-4831-BE03-9D6765F2FD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28" y="1990297"/>
            <a:ext cx="9406558" cy="428264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C3C9D36C-9921-4879-9F69-1E7F3796B051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6C02F9F-1504-4C44-BC2E-260756947E0A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B4251E-424B-4A3B-B977-D95C09EB74A7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초기 디자인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유즈케이스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다이어그램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BDECB82-71C4-4B2A-977F-3CCDAC6DB0EF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7" name="육각형 36">
                <a:extLst>
                  <a:ext uri="{FF2B5EF4-FFF2-40B4-BE49-F238E27FC236}">
                    <a16:creationId xmlns:a16="http://schemas.microsoft.com/office/drawing/2014/main" id="{BBE12CBC-8ADE-4761-A218-9C4526663965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30FE1109-F8A2-4018-9D87-DCFED66B55ED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466710A-123C-4D67-BF3F-057663E1F020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1-6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234FC5EF-9B64-448E-9B7D-97DB3D664B36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295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450E9238-790E-4DE3-B84E-DB6828D28D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27" y="1989943"/>
            <a:ext cx="9406558" cy="427077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D064FA-CFCD-40D1-BA8D-C02604BC0E6F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4650A30-3C74-4C2C-9076-8E64FE4D1519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26D1EE-C8AB-4108-B37B-F6D712297F4F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초기 디자인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시퀀스 다이어그램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F65A1FD-13D2-4BA2-9A2A-E457A5C8A16E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8" name="육각형 37">
                <a:extLst>
                  <a:ext uri="{FF2B5EF4-FFF2-40B4-BE49-F238E27FC236}">
                    <a16:creationId xmlns:a16="http://schemas.microsoft.com/office/drawing/2014/main" id="{1F5DE1AC-66B3-48B3-93F7-06EDABD6EB94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D6542B71-227F-4551-B47C-72735A1CAC7D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824A6AD-4A76-49B6-83D6-CA5D29C9FEC8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1-7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9A19AA39-C47E-4086-AAB0-DED302440D45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400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FCA6B77-33EB-4E1C-B1BA-F5DA105252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68" y="1997392"/>
            <a:ext cx="3172230" cy="420089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F981AA2-A45C-4049-B803-48DCA053EAC0}"/>
              </a:ext>
            </a:extLst>
          </p:cNvPr>
          <p:cNvSpPr/>
          <p:nvPr/>
        </p:nvSpPr>
        <p:spPr>
          <a:xfrm>
            <a:off x="8652293" y="2335205"/>
            <a:ext cx="3285025" cy="3458278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DAEED8-BC26-4CD5-BC0C-BFE3528BAE2F}"/>
              </a:ext>
            </a:extLst>
          </p:cNvPr>
          <p:cNvSpPr txBox="1"/>
          <p:nvPr/>
        </p:nvSpPr>
        <p:spPr>
          <a:xfrm>
            <a:off x="8702543" y="2557582"/>
            <a:ext cx="33545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DB </a:t>
            </a:r>
            <a:r>
              <a: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설계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음식관련정보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기상정보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</a:p>
          <a:p>
            <a:pPr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–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날씨데이터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 이름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음식 설명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</a:p>
          <a:p>
            <a:pPr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 이미지 등 필요한 정보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</a:p>
          <a:p>
            <a:pPr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공공데이터포탈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기상청 등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  <a:p>
            <a:pPr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인스타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트위터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–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파이썬을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이용하여 수집한 데이터 원본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인스타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트위터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  <a:p>
            <a:pPr>
              <a:defRPr/>
            </a:pP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defRPr/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음식정보 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–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수집한 정보를 종합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정제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분석하여 구성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defRPr/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데이터 종합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4CA5A2-34AB-4824-89F3-A6F229EE6F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84660" y="2002171"/>
            <a:ext cx="2665645" cy="426632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1D76226-AA7C-4753-AC5B-F6192DCCE1E2}"/>
              </a:ext>
            </a:extLst>
          </p:cNvPr>
          <p:cNvSpPr/>
          <p:nvPr/>
        </p:nvSpPr>
        <p:spPr>
          <a:xfrm>
            <a:off x="7423451" y="2753011"/>
            <a:ext cx="229041" cy="237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B4AD1A1-F6E7-4120-B8CF-EFAAA8D94F3D}"/>
              </a:ext>
            </a:extLst>
          </p:cNvPr>
          <p:cNvSpPr/>
          <p:nvPr/>
        </p:nvSpPr>
        <p:spPr>
          <a:xfrm>
            <a:off x="4461169" y="2591062"/>
            <a:ext cx="229041" cy="2371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1D45230-D716-4C1F-BAE2-6D0AA9B37127}"/>
              </a:ext>
            </a:extLst>
          </p:cNvPr>
          <p:cNvCxnSpPr>
            <a:cxnSpLocks/>
            <a:stCxn id="36" idx="6"/>
            <a:endCxn id="8" idx="2"/>
          </p:cNvCxnSpPr>
          <p:nvPr/>
        </p:nvCxnSpPr>
        <p:spPr>
          <a:xfrm>
            <a:off x="4690210" y="2709649"/>
            <a:ext cx="2733241" cy="161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47EDF90C-F446-483C-A89E-21FEC2E8CA44}"/>
              </a:ext>
            </a:extLst>
          </p:cNvPr>
          <p:cNvSpPr/>
          <p:nvPr/>
        </p:nvSpPr>
        <p:spPr>
          <a:xfrm>
            <a:off x="5626405" y="5644847"/>
            <a:ext cx="229041" cy="23717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38719DB-B9D2-41E3-918D-FB9DE1F80430}"/>
              </a:ext>
            </a:extLst>
          </p:cNvPr>
          <p:cNvSpPr/>
          <p:nvPr/>
        </p:nvSpPr>
        <p:spPr>
          <a:xfrm>
            <a:off x="6648992" y="5497200"/>
            <a:ext cx="229041" cy="23717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E08724-BEB6-4B2D-BAB3-460F9069E456}"/>
              </a:ext>
            </a:extLst>
          </p:cNvPr>
          <p:cNvCxnSpPr>
            <a:cxnSpLocks/>
            <a:stCxn id="41" idx="5"/>
          </p:cNvCxnSpPr>
          <p:nvPr/>
        </p:nvCxnSpPr>
        <p:spPr>
          <a:xfrm>
            <a:off x="5821904" y="5847287"/>
            <a:ext cx="502696" cy="462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2D8AFF-A054-4A41-84E1-498B288551F9}"/>
              </a:ext>
            </a:extLst>
          </p:cNvPr>
          <p:cNvCxnSpPr/>
          <p:nvPr/>
        </p:nvCxnSpPr>
        <p:spPr>
          <a:xfrm flipH="1">
            <a:off x="6242827" y="5734373"/>
            <a:ext cx="520685" cy="652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782FD6-00E2-445A-981A-55609692B9BA}"/>
              </a:ext>
            </a:extLst>
          </p:cNvPr>
          <p:cNvCxnSpPr>
            <a:cxnSpLocks/>
          </p:cNvCxnSpPr>
          <p:nvPr/>
        </p:nvCxnSpPr>
        <p:spPr>
          <a:xfrm flipH="1">
            <a:off x="5114127" y="6387081"/>
            <a:ext cx="1128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D2E2BA-CD25-4188-BEF1-6ED1D66C2386}"/>
              </a:ext>
            </a:extLst>
          </p:cNvPr>
          <p:cNvSpPr txBox="1"/>
          <p:nvPr/>
        </p:nvSpPr>
        <p:spPr>
          <a:xfrm>
            <a:off x="4974586" y="597692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항목 추가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22E6A9-8B2A-43A0-973B-8C458A75373E}"/>
              </a:ext>
            </a:extLst>
          </p:cNvPr>
          <p:cNvSpPr txBox="1"/>
          <p:nvPr/>
        </p:nvSpPr>
        <p:spPr>
          <a:xfrm>
            <a:off x="5203091" y="24203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명칭변경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2E11D91-1F07-4DC0-8123-87521617936F}"/>
              </a:ext>
            </a:extLst>
          </p:cNvPr>
          <p:cNvSpPr/>
          <p:nvPr/>
        </p:nvSpPr>
        <p:spPr>
          <a:xfrm>
            <a:off x="4428515" y="3605380"/>
            <a:ext cx="229041" cy="23717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047697-76B9-4F5C-9A9B-4697FAF17CE9}"/>
              </a:ext>
            </a:extLst>
          </p:cNvPr>
          <p:cNvCxnSpPr/>
          <p:nvPr/>
        </p:nvCxnSpPr>
        <p:spPr>
          <a:xfrm>
            <a:off x="4566131" y="3834340"/>
            <a:ext cx="8379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FBEB05A-5E2D-476C-865D-2ADD1E0A0427}"/>
              </a:ext>
            </a:extLst>
          </p:cNvPr>
          <p:cNvSpPr txBox="1"/>
          <p:nvPr/>
        </p:nvSpPr>
        <p:spPr>
          <a:xfrm>
            <a:off x="4870591" y="34671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BA737A3-F389-4B95-A613-C71F40B20BBE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85E29D74-6EE7-470E-999B-A20C181134A5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AD142DD-2016-4816-974D-8B810772FAF4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DB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설계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BE0EE1B-84C1-4C80-842B-573D1542B2BF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55" name="육각형 54">
                <a:extLst>
                  <a:ext uri="{FF2B5EF4-FFF2-40B4-BE49-F238E27FC236}">
                    <a16:creationId xmlns:a16="http://schemas.microsoft.com/office/drawing/2014/main" id="{D308FFBE-98BC-4CCC-B5EB-22ACDA34D67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375AB9B6-9144-4F19-B10B-563ED2E7589F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F7023E-7074-417C-8B7B-8CB7AD98DD35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58" name="왼쪽 중괄호 57">
            <a:extLst>
              <a:ext uri="{FF2B5EF4-FFF2-40B4-BE49-F238E27FC236}">
                <a16:creationId xmlns:a16="http://schemas.microsoft.com/office/drawing/2014/main" id="{FD5B5393-2EEF-48A6-BF16-117C0C06A044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0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80546EEB-EB05-4818-A068-BF6F79D4D8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27" y="2002171"/>
            <a:ext cx="4495280" cy="4270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AD212D-3FF7-448C-8386-32B7C3EDF9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77" y="2433916"/>
            <a:ext cx="3632196" cy="963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56E720D6-4B20-49A6-BFF0-1F64D15FB741}"/>
              </a:ext>
            </a:extLst>
          </p:cNvPr>
          <p:cNvSpPr/>
          <p:nvPr/>
        </p:nvSpPr>
        <p:spPr>
          <a:xfrm>
            <a:off x="7299105" y="2776059"/>
            <a:ext cx="744473" cy="873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023A5-FF28-413B-9728-0A59355225A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6430" y="5125821"/>
            <a:ext cx="3668440" cy="980300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E680A50-0CE5-4454-86AC-D83D0E88BB8D}"/>
              </a:ext>
            </a:extLst>
          </p:cNvPr>
          <p:cNvSpPr/>
          <p:nvPr/>
        </p:nvSpPr>
        <p:spPr>
          <a:xfrm>
            <a:off x="8192948" y="2082481"/>
            <a:ext cx="3691922" cy="329725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트위터 데이터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약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2.5</a:t>
            </a:r>
            <a:r>
              <a:rPr lang="ko-KR" altLang="en-US" dirty="0" err="1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만건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 - </a:t>
            </a:r>
            <a:r>
              <a:rPr lang="ko-KR" altLang="en-US" dirty="0" err="1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크롤링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54C8B0E-CAB6-4468-87C7-D91B65E9297D}"/>
              </a:ext>
            </a:extLst>
          </p:cNvPr>
          <p:cNvSpPr/>
          <p:nvPr/>
        </p:nvSpPr>
        <p:spPr>
          <a:xfrm>
            <a:off x="8095918" y="4767745"/>
            <a:ext cx="3897771" cy="299976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기상청 데이터 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(2010~2024) - 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파일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858DDE-F9CC-445E-A33B-A95B94E076C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16429" y="3638549"/>
            <a:ext cx="3691921" cy="9635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4F265D9-DB24-4D68-9C71-FECEDA52B7FE}"/>
              </a:ext>
            </a:extLst>
          </p:cNvPr>
          <p:cNvSpPr/>
          <p:nvPr/>
        </p:nvSpPr>
        <p:spPr>
          <a:xfrm>
            <a:off x="8216429" y="3320050"/>
            <a:ext cx="3691922" cy="329725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인스타 데이터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약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13.5</a:t>
            </a:r>
            <a:r>
              <a:rPr lang="ko-KR" altLang="en-US" dirty="0" err="1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만건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 - </a:t>
            </a:r>
            <a:r>
              <a:rPr lang="ko-KR" altLang="en-US" dirty="0" err="1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크롤링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AD248D-F01D-4614-A70E-4B825E20F114}"/>
              </a:ext>
            </a:extLst>
          </p:cNvPr>
          <p:cNvGrpSpPr/>
          <p:nvPr/>
        </p:nvGrpSpPr>
        <p:grpSpPr>
          <a:xfrm>
            <a:off x="673751" y="1381309"/>
            <a:ext cx="11320634" cy="719808"/>
            <a:chOff x="2591455" y="2837348"/>
            <a:chExt cx="9344112" cy="719808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0F51ECF-9091-4738-B216-F0A9BE4F3620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400AEF-827F-47EC-8A5A-39DC60692605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수집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Python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을 이용하여 음식 이름으로 트위터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인스타에 검색하여 나오는 정보들을 수집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.</a:t>
              </a:r>
            </a:p>
            <a:p>
              <a:pPr>
                <a:defRPr/>
              </a:pP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C9AD893-71FD-4EE4-BBB9-C874D4B6AEF8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678BE3D2-FC0B-451C-BB25-9765A5A91DE0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905059F-E992-458D-B1BD-FEAF49F99E1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65DEB92-032D-4DD6-AF8F-6BC87A8E76BE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CFCC6BD6-53EE-4F70-8DA1-9B2BFF4F0D6B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DC93D8B7-E021-DDBE-4439-051B5A27D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6598" y="5136731"/>
            <a:ext cx="1419225" cy="168592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E8DB05A1-B4D6-453C-6D19-E3F99477CC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818"/>
          <a:stretch/>
        </p:blipFill>
        <p:spPr>
          <a:xfrm>
            <a:off x="45945" y="3370103"/>
            <a:ext cx="3592516" cy="344619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66930" cy="1224702"/>
            <a:chOff x="870882" y="519237"/>
            <a:chExt cx="2266930" cy="12247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85600" y="912942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7477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시연 및 </a:t>
              </a: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Q&amp;A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B4F2E8C-BF6B-438D-B9AC-751CFA612D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7827" y="2002171"/>
            <a:ext cx="2032614" cy="4270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35EFDD-4204-4EF6-95F5-7276D99AF9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95555" y="2033640"/>
            <a:ext cx="1552252" cy="42658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D53204E-B707-48A0-BB14-2A93CED7AE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77924" y="2018548"/>
            <a:ext cx="4824115" cy="42809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7EE2DB-E65F-459A-BCF7-D8666FEF5FF7}"/>
              </a:ext>
            </a:extLst>
          </p:cNvPr>
          <p:cNvSpPr/>
          <p:nvPr/>
        </p:nvSpPr>
        <p:spPr>
          <a:xfrm>
            <a:off x="4619530" y="3569405"/>
            <a:ext cx="467563" cy="104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835F15CC-6C43-4558-A10B-2F214C51C1EB}"/>
              </a:ext>
            </a:extLst>
          </p:cNvPr>
          <p:cNvSpPr/>
          <p:nvPr/>
        </p:nvSpPr>
        <p:spPr>
          <a:xfrm>
            <a:off x="9917580" y="3615167"/>
            <a:ext cx="467563" cy="104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1E3BC0C-7CE5-4B56-81D2-201C0CA1F57C}"/>
              </a:ext>
            </a:extLst>
          </p:cNvPr>
          <p:cNvGrpSpPr/>
          <p:nvPr/>
        </p:nvGrpSpPr>
        <p:grpSpPr>
          <a:xfrm>
            <a:off x="673751" y="1381309"/>
            <a:ext cx="11320634" cy="719808"/>
            <a:chOff x="2591455" y="2837348"/>
            <a:chExt cx="9344112" cy="71980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6BEE1A3-6B8B-4CEC-B95F-2EB46D33B705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35FD65-22FF-491D-A114-CAA9AA7B0EBC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수집한 정보를 형식에 맞게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  <a:p>
              <a:pPr>
                <a:defRPr/>
              </a:pP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6B05ACE-363C-4C9A-9315-1D71B7B10A32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40" name="육각형 39">
                <a:extLst>
                  <a:ext uri="{FF2B5EF4-FFF2-40B4-BE49-F238E27FC236}">
                    <a16:creationId xmlns:a16="http://schemas.microsoft.com/office/drawing/2014/main" id="{383A7250-1E61-4978-9C6F-29076890B4A0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04C17C9A-38ED-456C-83A3-1C0A456AFE7D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E0DD13E-BCC2-4A7C-9F54-0FA19D2B180E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4-1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FD24D888-81D5-4EF7-86DB-B620BE23516F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277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17A8B87-6096-456B-BAF0-551C8D64F3F9}"/>
              </a:ext>
            </a:extLst>
          </p:cNvPr>
          <p:cNvSpPr/>
          <p:nvPr/>
        </p:nvSpPr>
        <p:spPr>
          <a:xfrm>
            <a:off x="7715439" y="2180877"/>
            <a:ext cx="4065672" cy="370857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solidFill>
              <a:srgbClr val="0070C0"/>
            </a:solidFill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데이터 베이스에서 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트위터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인스타 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내용을 가져올 때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좌측과 같이 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re.sub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를 사용하여 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텍스트로부터 한글만 추출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45CFA3-4489-4EEF-AE38-0E0BCC58A6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90429" y="2794614"/>
            <a:ext cx="4697320" cy="2095878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DBDAA7F-DF58-47A9-8686-47CA5F6E57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85642" y="5014272"/>
            <a:ext cx="4697320" cy="350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41FF44-80AC-4FA7-BB8F-F172EC416F64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BAC7E7C-D597-4C33-A6FB-1B39301C4DEA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645B72-4D34-4CA3-8FB2-E7EE355EE655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전처리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텍스트로부터 한글만 추출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7E793B6-DCD6-43EE-84D9-F4114E74C185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8" name="육각형 37">
                <a:extLst>
                  <a:ext uri="{FF2B5EF4-FFF2-40B4-BE49-F238E27FC236}">
                    <a16:creationId xmlns:a16="http://schemas.microsoft.com/office/drawing/2014/main" id="{8EF55E58-7DB2-4755-B4BE-24627CF089E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BF3FA4EF-A07D-4A2E-B2AC-3B1B53E6CEDD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60414D-8417-4297-83C3-59376E274C30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4-2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BAD8B043-09F0-4970-83AD-642A346B05FA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668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5D2C908-3AC3-4156-9E4B-73E8C76EDBDC}"/>
              </a:ext>
            </a:extLst>
          </p:cNvPr>
          <p:cNvSpPr/>
          <p:nvPr/>
        </p:nvSpPr>
        <p:spPr>
          <a:xfrm>
            <a:off x="2587826" y="1988268"/>
            <a:ext cx="4602739" cy="4270772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solidFill>
              <a:srgbClr val="0070C0"/>
            </a:solidFill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분석 목적</a:t>
            </a:r>
            <a:endParaRPr lang="en-US" altLang="ko-KR" b="1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트위터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인스타 내용 확인하였을 때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부정적인 반응도 섞여 있는 것을 확인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감성분석으로 내용을 분석해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긍정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보통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부정으로 분류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종류에 따라 점수를 책정하여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정확도를 높이려 함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6E688ED-F604-4760-8C9F-9F98F6FEE82E}"/>
              </a:ext>
            </a:extLst>
          </p:cNvPr>
          <p:cNvSpPr/>
          <p:nvPr/>
        </p:nvSpPr>
        <p:spPr>
          <a:xfrm>
            <a:off x="7567591" y="1986100"/>
            <a:ext cx="4366703" cy="4270771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solidFill>
              <a:srgbClr val="0070C0"/>
            </a:solidFill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방법</a:t>
            </a:r>
            <a:endParaRPr lang="en-US" altLang="ko-KR" b="1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트위터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인스타 내용의 일부를 분류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분류된 내용을 학습데이터로 사용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반응 예측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분류 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DB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에 반영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8E7F496-01F0-4B85-B547-CDD36B25B386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78CCE5E-7E3A-4F55-9D8D-42A4DAB8F09E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8D69C3-C4E1-4EA3-9F8C-20F24A7AB269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분석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분석목적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방법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43424F3-8D28-4E12-BB9C-C05480BCA381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40" name="육각형 39">
                <a:extLst>
                  <a:ext uri="{FF2B5EF4-FFF2-40B4-BE49-F238E27FC236}">
                    <a16:creationId xmlns:a16="http://schemas.microsoft.com/office/drawing/2014/main" id="{7550A1CA-C558-4223-8CBF-470928890B8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EC6EA390-F7FC-436C-9898-ABFA592B2A3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647491-E889-4979-8051-80E6AD843091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5-1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3" name="왼쪽 중괄호 42">
            <a:extLst>
              <a:ext uri="{FF2B5EF4-FFF2-40B4-BE49-F238E27FC236}">
                <a16:creationId xmlns:a16="http://schemas.microsoft.com/office/drawing/2014/main" id="{2AE46532-859D-413B-9720-4017B145104E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502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6E688ED-F604-4760-8C9F-9F98F6FEE82E}"/>
              </a:ext>
            </a:extLst>
          </p:cNvPr>
          <p:cNvSpPr/>
          <p:nvPr/>
        </p:nvSpPr>
        <p:spPr>
          <a:xfrm>
            <a:off x="7338233" y="1982503"/>
            <a:ext cx="4404560" cy="4284381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solidFill>
              <a:srgbClr val="0070C0"/>
            </a:solidFill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트위터</a:t>
            </a:r>
            <a:r>
              <a:rPr lang="en-US" altLang="ko-KR" b="1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b="1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인스타 내용의 일부를 분류</a:t>
            </a:r>
            <a:endParaRPr lang="en-US" altLang="ko-KR" b="1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긍정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보통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부정 데이터가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각각 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천개 이상 나올 수 있도록 진행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-apple-system"/>
              </a:rPr>
              <a:t>KNU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한국어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감성어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사전을 이용해 </a:t>
            </a:r>
            <a:endParaRPr lang="en-US" altLang="ko-KR" b="0" i="0" dirty="0">
              <a:solidFill>
                <a:schemeClr val="tx1"/>
              </a:solidFill>
              <a:effectLst/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내용안의 </a:t>
            </a:r>
            <a:r>
              <a:rPr lang="ko-KR" altLang="en-US" dirty="0" err="1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긍부정어로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감성지수를 부여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긍정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보통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부정 반응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을 기준으로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분류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2EF872-7BCA-49C4-B3E8-D96400532D2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8273" y="1988562"/>
            <a:ext cx="4300686" cy="428438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3279D9-85DD-43DB-829A-8B69B1277320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EF5A2FE-D931-4EED-826C-5341AEEFD8E2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5AA49E-70CA-477F-BFD8-1F692A9E9A5D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분석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STEP-1.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트위터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인스타 내용의 일부를 분류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(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감성어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사전을 사용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)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5933028-569F-4D80-A997-F8AF429BA7BD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8" name="육각형 37">
                <a:extLst>
                  <a:ext uri="{FF2B5EF4-FFF2-40B4-BE49-F238E27FC236}">
                    <a16:creationId xmlns:a16="http://schemas.microsoft.com/office/drawing/2014/main" id="{8E954F56-AAED-44D3-B1D5-B22C134F64A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E3ACC85-6A15-4630-BFF8-D55203423CCA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3D63845-E34A-465C-907A-B220BADF7367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5-2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A2A9CB17-BC84-4F31-B54E-129D5A6171D4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958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6E688ED-F604-4760-8C9F-9F98F6FEE82E}"/>
              </a:ext>
            </a:extLst>
          </p:cNvPr>
          <p:cNvSpPr/>
          <p:nvPr/>
        </p:nvSpPr>
        <p:spPr>
          <a:xfrm>
            <a:off x="7689932" y="1992462"/>
            <a:ext cx="4321674" cy="4270771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solidFill>
              <a:srgbClr val="0070C0"/>
            </a:solidFill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긍정 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보통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부정 학습 데이터 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총 </a:t>
            </a:r>
            <a:r>
              <a:rPr lang="en-US" altLang="ko-KR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9</a:t>
            </a:r>
            <a:r>
              <a:rPr lang="ko-KR" altLang="en-US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천개</a:t>
            </a:r>
            <a:r>
              <a:rPr lang="en-US" altLang="ko-KR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각</a:t>
            </a:r>
            <a:r>
              <a:rPr lang="en-US" altLang="ko-KR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3</a:t>
            </a:r>
            <a:r>
              <a:rPr lang="ko-KR" altLang="en-US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천개</a:t>
            </a:r>
            <a:r>
              <a:rPr lang="en-US" altLang="ko-KR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로</a:t>
            </a:r>
            <a:endParaRPr lang="en-US" altLang="ko-KR" b="0" i="0" dirty="0">
              <a:solidFill>
                <a:srgbClr val="333333"/>
              </a:solidFill>
              <a:effectLst/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BERT</a:t>
            </a:r>
          </a:p>
          <a:p>
            <a:pPr algn="ctr"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(Bidirectional Encoder Representations from Transformers)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모델을 이용한 자연어 처리</a:t>
            </a:r>
            <a:r>
              <a:rPr lang="en-US" altLang="ko-KR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로지스틱 회귀분석을 이용한 분류</a:t>
            </a:r>
            <a:endParaRPr lang="en-US" altLang="ko-KR" dirty="0">
              <a:solidFill>
                <a:srgbClr val="333333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968495-5AE2-4B81-AEDF-5B065DB807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89696" y="3836789"/>
            <a:ext cx="2438740" cy="82879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6E4462-AFE7-4193-B37C-BB447ECDED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87827" y="2002171"/>
            <a:ext cx="2540373" cy="4270772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91E6AC7-E253-4E99-B217-65E5C85D8A3A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EB8C860-076C-4E15-88D5-F9130F06F052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9831C81-939D-48C7-A056-C296239A22BD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분석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STEP-2.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분류된 내용을 학습데이터로 사용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1D7D3E7-30EC-4912-83A2-C8F8A0B7A7D2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8" name="육각형 37">
                <a:extLst>
                  <a:ext uri="{FF2B5EF4-FFF2-40B4-BE49-F238E27FC236}">
                    <a16:creationId xmlns:a16="http://schemas.microsoft.com/office/drawing/2014/main" id="{7295D72F-2946-4252-8B38-E1B255FD8EA8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E71F751-D07A-4C01-8F09-75F89210F38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A80B7E-FA3C-43F1-8252-9B9C497F01B5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5-3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B153A3E2-F782-406A-8368-9E94EDAD5ADE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0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6E688ED-F604-4760-8C9F-9F98F6FEE82E}"/>
              </a:ext>
            </a:extLst>
          </p:cNvPr>
          <p:cNvSpPr/>
          <p:nvPr/>
        </p:nvSpPr>
        <p:spPr>
          <a:xfrm>
            <a:off x="6601484" y="1989048"/>
            <a:ext cx="4895115" cy="4281972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solidFill>
              <a:srgbClr val="0070C0"/>
            </a:solidFill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에 저장된 인스타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트위터 내용을 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조회하여 긍정부정예측 후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점수화하여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에 업데이트</a:t>
            </a: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긍정 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: +2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보통 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: +1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부정 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-1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1C0C0-8D6E-4DCB-9345-D355FC1A1B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5766" y="1990296"/>
            <a:ext cx="3654249" cy="428197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0E13D8-CC8E-4D32-9EE7-19D4B3AB49E5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67318AC-D99C-48B8-8505-557B872CE9F3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50EC95-B708-4861-9AB8-F70FE7EC1029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분석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STEP-3. </a:t>
              </a:r>
              <a:r>
                <a:rPr lang="ko-KR" altLang="en-US" dirty="0">
                  <a:solidFill>
                    <a:schemeClr val="tx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반응 예측</a:t>
              </a:r>
              <a:r>
                <a:rPr lang="en-US" altLang="ko-KR" dirty="0">
                  <a:solidFill>
                    <a:schemeClr val="tx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분류 </a:t>
              </a:r>
              <a:r>
                <a:rPr lang="en-US" altLang="ko-KR" dirty="0">
                  <a:solidFill>
                    <a:schemeClr val="tx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DB</a:t>
              </a:r>
              <a:r>
                <a:rPr lang="ko-KR" altLang="en-US" dirty="0">
                  <a:solidFill>
                    <a:schemeClr val="tx1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에 반영</a:t>
              </a:r>
              <a:endParaRPr lang="en-US" altLang="ko-KR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010D044-3BA5-4954-B338-1B5E6194D7C1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8" name="육각형 37">
                <a:extLst>
                  <a:ext uri="{FF2B5EF4-FFF2-40B4-BE49-F238E27FC236}">
                    <a16:creationId xmlns:a16="http://schemas.microsoft.com/office/drawing/2014/main" id="{7A3D2236-ADEF-48C0-A694-0A07FCA6D3A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33F0391-DBC4-4525-A9B6-85D9FF2202B4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86E12F-91FE-480F-8147-72344A842C78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5-4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84E4B03E-C9D3-4C02-BB5B-19CC728B8419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556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22D260-BDD0-43F4-AE6A-28CC4B55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52" y="2010039"/>
            <a:ext cx="8083097" cy="426290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87B1394-0B66-4DAD-9F87-7F474C4BC60C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76F4022-A80B-4993-8FA0-9AA9300E1026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C0D577-0326-4679-AAC8-DC7D57362677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구현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-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메인페이지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8EF6701-D1EF-469B-85F6-449293A60A78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57" name="육각형 56">
                <a:extLst>
                  <a:ext uri="{FF2B5EF4-FFF2-40B4-BE49-F238E27FC236}">
                    <a16:creationId xmlns:a16="http://schemas.microsoft.com/office/drawing/2014/main" id="{7D25E41D-DF35-4952-B091-08AEB15B0A77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6D90AC99-7F81-4337-A7F0-F6F2712B5D5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278A77A-1A85-45E7-ADF3-C183CFA5D676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6-1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60" name="왼쪽 중괄호 59">
            <a:extLst>
              <a:ext uri="{FF2B5EF4-FFF2-40B4-BE49-F238E27FC236}">
                <a16:creationId xmlns:a16="http://schemas.microsoft.com/office/drawing/2014/main" id="{C90CB1C4-7331-4609-892A-E1DE64C5CED8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44BB06A-B625-474E-8611-B05971EC89B4}"/>
              </a:ext>
            </a:extLst>
          </p:cNvPr>
          <p:cNvSpPr/>
          <p:nvPr/>
        </p:nvSpPr>
        <p:spPr>
          <a:xfrm>
            <a:off x="10776520" y="2002171"/>
            <a:ext cx="1217865" cy="42483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D2B4D-D887-474D-A9C7-870A934E38B6}"/>
              </a:ext>
            </a:extLst>
          </p:cNvPr>
          <p:cNvSpPr txBox="1"/>
          <p:nvPr/>
        </p:nvSpPr>
        <p:spPr>
          <a:xfrm>
            <a:off x="10724870" y="2116964"/>
            <a:ext cx="13321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현재날씨 표기</a:t>
            </a:r>
            <a:endParaRPr lang="en-US" altLang="ko-KR" sz="1000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en-US" altLang="ko-KR" sz="10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Geoloaction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en-US" altLang="ko-KR" sz="10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GoogleMaps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en-US" altLang="ko-KR" sz="10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OpenWeather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  API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사용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날씨 선택 기능</a:t>
            </a:r>
            <a:endParaRPr lang="en-US" altLang="ko-KR" sz="1000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기본은 현재날씨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날씨 선택 시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화면갱신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워드 클라우드</a:t>
            </a:r>
            <a:endParaRPr lang="en-US" altLang="ko-KR" sz="1000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점수가 높을 수록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크게 출력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</a:t>
            </a:r>
          </a:p>
          <a:p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원형 그래프</a:t>
            </a:r>
            <a:endParaRPr lang="en-US" altLang="ko-KR" sz="1000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해당날씨 점수가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</a:t>
            </a:r>
            <a:r>
              <a:rPr lang="ko-KR" altLang="en-US" sz="10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높은순으로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10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개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퍼센트로 표시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000" dirty="0" err="1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랜덤순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ko-KR" altLang="en-US" sz="10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메인페이지가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ko-KR" altLang="en-US" sz="10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열릴때나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F5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키를 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눌렀을 때 랜덤변경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A457D05-6A86-451A-A7F6-8A2962BDB8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3565" y="2033638"/>
            <a:ext cx="7995340" cy="4239305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E4B373-3C6C-4366-9C9D-0F26F500F174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5F209FB-2E5D-4CB0-9081-DAA9966F1133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53B9AC-4C8F-4389-976E-F1A6E6BA5083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구현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메인페이지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(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목록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)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3A5FF24-438D-4C6A-872F-A26D3C52E009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7" name="육각형 36">
                <a:extLst>
                  <a:ext uri="{FF2B5EF4-FFF2-40B4-BE49-F238E27FC236}">
                    <a16:creationId xmlns:a16="http://schemas.microsoft.com/office/drawing/2014/main" id="{BFDA51C2-0480-4CB3-8D8F-BDFC76DD5F7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AD24BD25-C8E0-4243-85C5-73A24E067B23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3FDBE96-AFCA-4040-B5A4-8AE174591857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6-2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4B4AE965-0FA3-425D-85AB-A45F8F063695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119D8E7-51D6-4B81-8DAA-B4DE58B80F9A}"/>
              </a:ext>
            </a:extLst>
          </p:cNvPr>
          <p:cNvSpPr/>
          <p:nvPr/>
        </p:nvSpPr>
        <p:spPr>
          <a:xfrm>
            <a:off x="10776520" y="2002171"/>
            <a:ext cx="1217865" cy="42483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1C1204-4226-472A-9EFF-6AAE05082B9F}"/>
              </a:ext>
            </a:extLst>
          </p:cNvPr>
          <p:cNvSpPr txBox="1"/>
          <p:nvPr/>
        </p:nvSpPr>
        <p:spPr>
          <a:xfrm>
            <a:off x="10724870" y="2116964"/>
            <a:ext cx="1383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 종류별 표기</a:t>
            </a:r>
            <a:endParaRPr lang="en-US" altLang="ko-KR" sz="1000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 이미지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 이름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점수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클릭시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상세페이지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</a:t>
            </a:r>
          </a:p>
          <a:p>
            <a:pPr algn="ctr"/>
            <a:r>
              <a:rPr lang="ko-KR" altLang="en-US" sz="1000" dirty="0" err="1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페이징</a:t>
            </a:r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기능</a:t>
            </a:r>
            <a:endParaRPr lang="en-US" altLang="ko-KR" sz="1000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음식정보는 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6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개씩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현재 페이지 표기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양쪽 화살표 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페이지 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10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개씩 이동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729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E642793-9B3C-4C01-BD88-09E3D25C9942}"/>
              </a:ext>
            </a:extLst>
          </p:cNvPr>
          <p:cNvSpPr txBox="1"/>
          <p:nvPr/>
        </p:nvSpPr>
        <p:spPr>
          <a:xfrm>
            <a:off x="7279385" y="25880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0719B0-CCC0-4D0B-AB21-5E08F22290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51" y="2162551"/>
            <a:ext cx="7984996" cy="240006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2C1F064-64D0-4837-9A37-3194ED346B23}"/>
              </a:ext>
            </a:extLst>
          </p:cNvPr>
          <p:cNvSpPr txBox="1"/>
          <p:nvPr/>
        </p:nvSpPr>
        <p:spPr>
          <a:xfrm>
            <a:off x="11034360" y="37682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2E697BC-CCE6-4673-AC64-B0A55B49A6A4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EDB3C69-9717-42C6-965C-38C220764594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2BD6F3-8DD3-425D-B5C5-79C34AD32EBA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구현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뷰페이지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099C109-A334-42DD-9B02-370ED811159B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7D800C30-5DA5-4D27-9FCA-44AA94C7906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7E94C83E-1111-4215-B3FE-DE5C61BF998A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C59F94-FE67-4F5C-9424-6755546D20E1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6-3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57" name="왼쪽 중괄호 56">
            <a:extLst>
              <a:ext uri="{FF2B5EF4-FFF2-40B4-BE49-F238E27FC236}">
                <a16:creationId xmlns:a16="http://schemas.microsoft.com/office/drawing/2014/main" id="{19372D57-1313-4977-B5B3-C2FDAE3AF3C1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D0E2CF-85CE-4327-A442-1ADE9B13F132}"/>
              </a:ext>
            </a:extLst>
          </p:cNvPr>
          <p:cNvSpPr/>
          <p:nvPr/>
        </p:nvSpPr>
        <p:spPr>
          <a:xfrm>
            <a:off x="10776520" y="2002171"/>
            <a:ext cx="1217865" cy="42483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649B02-CBAB-401A-985D-A1665FCD2B0B}"/>
              </a:ext>
            </a:extLst>
          </p:cNvPr>
          <p:cNvSpPr txBox="1"/>
          <p:nvPr/>
        </p:nvSpPr>
        <p:spPr>
          <a:xfrm>
            <a:off x="10724870" y="2116964"/>
            <a:ext cx="13837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음식설명</a:t>
            </a:r>
            <a:r>
              <a:rPr lang="en-US" altLang="ko-KR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상단</a:t>
            </a:r>
            <a:r>
              <a:rPr lang="en-US" altLang="ko-KR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 설명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좌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 이미지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우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</a:t>
            </a: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그래프 표시</a:t>
            </a:r>
            <a:r>
              <a:rPr lang="en-US" altLang="ko-KR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중앙</a:t>
            </a:r>
            <a:r>
              <a:rPr lang="en-US" altLang="ko-KR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간략화 그래프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우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점수표기 및 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그래프 상세보기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좌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  <a:p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월별 데이터 그래프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지도표기</a:t>
            </a:r>
            <a:r>
              <a:rPr lang="en-US" altLang="ko-KR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하단</a:t>
            </a:r>
            <a:r>
              <a:rPr lang="en-US" altLang="ko-KR" sz="1000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지도 보기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우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ko-KR" altLang="en-US" sz="10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카카오맵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API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로 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위치와 음식이름으로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주변 음식점 검색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.</a:t>
            </a:r>
          </a:p>
          <a:p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검색 결과 없을 시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현재 위치 표기</a:t>
            </a: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지도 크게 보기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좌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버튼 </a:t>
            </a:r>
            <a:r>
              <a:rPr lang="ko-KR" altLang="en-US" sz="10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누를시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새 창에 </a:t>
            </a:r>
            <a:r>
              <a:rPr lang="ko-KR" altLang="en-US" sz="10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카카오맵</a:t>
            </a:r>
            <a:r>
              <a: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페이지로 이동</a:t>
            </a:r>
            <a:r>
              <a:rPr lang="en-US" altLang="ko-KR" sz="1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</a:p>
          <a:p>
            <a:endParaRPr lang="en-US" altLang="ko-KR" sz="1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066A3A4-AEAD-428A-B7C7-45872158A8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51" y="4574739"/>
            <a:ext cx="7984995" cy="167576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071311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D87B077-9385-4981-A7BC-86112EF8F785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98433AB-E889-4EE9-B75D-6842F521D746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7E3F91-0F5B-4BA9-91F6-28E8024E4C7B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구현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뷰페이지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(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상세그래프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날씨와 음식이 상관관계가 없는 경우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)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6FC787-D15F-4838-A0AE-D4697F45BEB1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7" name="육각형 36">
                <a:extLst>
                  <a:ext uri="{FF2B5EF4-FFF2-40B4-BE49-F238E27FC236}">
                    <a16:creationId xmlns:a16="http://schemas.microsoft.com/office/drawing/2014/main" id="{D6CE0C93-2FD9-4595-92FE-8468B0F685FB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043342C4-142F-4A45-9478-8B709DBF9CE3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B6A3D-91F9-4F3D-BD11-96AF40A3F49A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6-4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3E5F8A3D-4194-4C89-AC29-7A0A80EDADF6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AE7EF8-04C3-4473-BE57-D69812B3A5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1910" y="1990297"/>
            <a:ext cx="4602739" cy="428264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136E54-C9F4-4BCA-ADE3-A656E2805AA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54454" y="1990296"/>
            <a:ext cx="4839931" cy="428264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AD112AD-A74D-462B-AE64-95C704E66E0F}"/>
              </a:ext>
            </a:extLst>
          </p:cNvPr>
          <p:cNvSpPr txBox="1"/>
          <p:nvPr/>
        </p:nvSpPr>
        <p:spPr>
          <a:xfrm>
            <a:off x="2587827" y="2033639"/>
            <a:ext cx="248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관련없음</a:t>
            </a:r>
            <a:r>
              <a:rPr lang="ko-KR" altLang="en-US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FEB2FC-82D5-4EBD-A7C7-D647883CE383}"/>
              </a:ext>
            </a:extLst>
          </p:cNvPr>
          <p:cNvSpPr txBox="1"/>
          <p:nvPr/>
        </p:nvSpPr>
        <p:spPr>
          <a:xfrm>
            <a:off x="7154454" y="2030172"/>
            <a:ext cx="24842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데이터 편향 </a:t>
            </a:r>
            <a:r>
              <a:rPr lang="en-US" altLang="ko-KR" sz="1500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9~11</a:t>
            </a:r>
            <a:r>
              <a:rPr lang="ko-KR" altLang="en-US" sz="1500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월 </a:t>
            </a:r>
          </a:p>
        </p:txBody>
      </p:sp>
    </p:spTree>
    <p:extLst>
      <p:ext uri="{BB962C8B-B14F-4D97-AF65-F5344CB8AC3E}">
        <p14:creationId xmlns:p14="http://schemas.microsoft.com/office/powerpoint/2010/main" val="252337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533459" y="1962879"/>
            <a:ext cx="10894020" cy="4561878"/>
            <a:chOff x="501798" y="2373418"/>
            <a:chExt cx="2168296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50923" y="2790992"/>
              <a:ext cx="1704241" cy="1057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주제 및 선정 배경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, 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47787" y="3622242"/>
              <a:ext cx="2122307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소셜 네트워크 기반 날씨와 음식의 상관관계 분석</a:t>
              </a:r>
              <a:endPara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504079" y="3566607"/>
              <a:ext cx="2122307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B62A08B-1FAA-4E32-A586-8560228F42BA}"/>
              </a:ext>
            </a:extLst>
          </p:cNvPr>
          <p:cNvSpPr txBox="1"/>
          <p:nvPr/>
        </p:nvSpPr>
        <p:spPr>
          <a:xfrm>
            <a:off x="1945510" y="4022588"/>
            <a:ext cx="8758179" cy="225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날씨와 음식의 상관관계라는 확실히 정의하기 어려운 관계를 소셜 네트워크의 방대한 데이터를</a:t>
            </a:r>
            <a:r>
              <a:rPr lang="en-US" altLang="ko-KR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br>
              <a:rPr lang="en-US" altLang="ko-KR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</a:br>
            <a:r>
              <a:rPr lang="ko-KR" altLang="en-US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정제</a:t>
            </a:r>
            <a:r>
              <a:rPr lang="en-US" altLang="ko-KR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분석 하여 알아보고자 하였습니다</a:t>
            </a:r>
            <a:r>
              <a:rPr lang="en-US" altLang="ko-KR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4F4335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인스타와 트위터의 글을 통해 날씨에 따라 음식들의 언급횟수가 차이나는 것을 확인하게 되었고</a:t>
            </a:r>
            <a:r>
              <a:rPr lang="en-US" altLang="ko-KR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br>
              <a:rPr lang="en-US" altLang="ko-KR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</a:br>
            <a:r>
              <a:rPr lang="ko-KR" altLang="en-US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그 데이터를 수집하여 분석하면 날씨에 따른 먹기 좋은 음식을</a:t>
            </a:r>
            <a:r>
              <a:rPr lang="en-US" altLang="ko-KR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알아낼 수 있다고 생각하였습니다</a:t>
            </a:r>
            <a:r>
              <a:rPr lang="en-US" altLang="ko-KR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.</a:t>
            </a:r>
          </a:p>
          <a:p>
            <a:pPr>
              <a:lnSpc>
                <a:spcPct val="110000"/>
              </a:lnSpc>
              <a:defRPr/>
            </a:pPr>
            <a:endParaRPr lang="en-US" altLang="ko-KR" sz="1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4F4335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음식선택에 도움이 될 수 있는 이 정보를 공유할 수 있는 웹사이트를 제작 하는 것이 목적입니다</a:t>
            </a:r>
            <a:r>
              <a:rPr lang="en-US" altLang="ko-KR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4F4335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.</a:t>
            </a:r>
          </a:p>
          <a:p>
            <a:pPr>
              <a:lnSpc>
                <a:spcPct val="110000"/>
              </a:lnSpc>
              <a:defRPr/>
            </a:pPr>
            <a:endParaRPr lang="en-US" altLang="ko-KR" sz="1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4F4335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21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D87B077-9385-4981-A7BC-86112EF8F785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98433AB-E889-4EE9-B75D-6842F521D746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7E3F91-0F5B-4BA9-91F6-28E8024E4C7B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구현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뷰페이지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(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상세그래프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날씨와 음식이 상관관계가 정비례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)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6FC787-D15F-4838-A0AE-D4697F45BEB1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7" name="육각형 36">
                <a:extLst>
                  <a:ext uri="{FF2B5EF4-FFF2-40B4-BE49-F238E27FC236}">
                    <a16:creationId xmlns:a16="http://schemas.microsoft.com/office/drawing/2014/main" id="{D6CE0C93-2FD9-4595-92FE-8468B0F685FB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043342C4-142F-4A45-9478-8B709DBF9CE3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B6A3D-91F9-4F3D-BD11-96AF40A3F49A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6-4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3E5F8A3D-4194-4C89-AC29-7A0A80EDADF6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99CDCB-4627-4337-BFA7-742EBF37C9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7827" y="1985027"/>
            <a:ext cx="9406558" cy="432247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66889B-576A-4A6A-B360-19FF5F23052A}"/>
              </a:ext>
            </a:extLst>
          </p:cNvPr>
          <p:cNvSpPr txBox="1"/>
          <p:nvPr/>
        </p:nvSpPr>
        <p:spPr>
          <a:xfrm>
            <a:off x="2587826" y="2033639"/>
            <a:ext cx="31121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점수 </a:t>
            </a:r>
            <a:r>
              <a:rPr lang="en-US" altLang="ko-KR" sz="1500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– </a:t>
            </a:r>
            <a:r>
              <a:rPr lang="ko-KR" altLang="en-US" sz="1500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강수량</a:t>
            </a:r>
            <a:r>
              <a:rPr lang="en-US" altLang="ko-KR" sz="1500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sz="1500" dirty="0" err="1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전운량</a:t>
            </a:r>
            <a:r>
              <a:rPr lang="ko-KR" altLang="en-US" sz="1500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비례 </a:t>
            </a:r>
          </a:p>
        </p:txBody>
      </p:sp>
    </p:spTree>
    <p:extLst>
      <p:ext uri="{BB962C8B-B14F-4D97-AF65-F5344CB8AC3E}">
        <p14:creationId xmlns:p14="http://schemas.microsoft.com/office/powerpoint/2010/main" val="372493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D87B077-9385-4981-A7BC-86112EF8F785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98433AB-E889-4EE9-B75D-6842F521D746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7E3F91-0F5B-4BA9-91F6-28E8024E4C7B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구현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뷰페이지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(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상세그래프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–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날씨와 음식이 상관관계가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반비례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)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26FC787-D15F-4838-A0AE-D4697F45BEB1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7" name="육각형 36">
                <a:extLst>
                  <a:ext uri="{FF2B5EF4-FFF2-40B4-BE49-F238E27FC236}">
                    <a16:creationId xmlns:a16="http://schemas.microsoft.com/office/drawing/2014/main" id="{D6CE0C93-2FD9-4595-92FE-8468B0F685FB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043342C4-142F-4A45-9478-8B709DBF9CE3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B6A3D-91F9-4F3D-BD11-96AF40A3F49A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6-4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3E5F8A3D-4194-4C89-AC29-7A0A80EDADF6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3A4F1E-88A1-4EED-8007-F5C7AE06A5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7807" y="1992371"/>
            <a:ext cx="9406578" cy="428057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55B69A-AC33-49DF-B3E6-0EB0364FC84C}"/>
              </a:ext>
            </a:extLst>
          </p:cNvPr>
          <p:cNvSpPr txBox="1"/>
          <p:nvPr/>
        </p:nvSpPr>
        <p:spPr>
          <a:xfrm>
            <a:off x="2587827" y="2033639"/>
            <a:ext cx="24842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점수 </a:t>
            </a:r>
            <a:r>
              <a:rPr lang="en-US" altLang="ko-KR" sz="1500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– </a:t>
            </a:r>
            <a:r>
              <a:rPr lang="ko-KR" altLang="en-US" sz="1500" dirty="0">
                <a:solidFill>
                  <a:srgbClr val="00B05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온도 반비례</a:t>
            </a:r>
          </a:p>
        </p:txBody>
      </p:sp>
    </p:spTree>
    <p:extLst>
      <p:ext uri="{BB962C8B-B14F-4D97-AF65-F5344CB8AC3E}">
        <p14:creationId xmlns:p14="http://schemas.microsoft.com/office/powerpoint/2010/main" val="1343572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</a:t>
            </a:r>
            <a:endParaRPr lang="en-US" altLang="ko-KR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  <a:p>
            <a:pPr>
              <a:defRPr/>
            </a:pPr>
            <a:r>
              <a: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수행 경과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0" y="4277173"/>
            <a:ext cx="2207558" cy="2580827"/>
            <a:chOff x="0" y="4277173"/>
            <a:chExt cx="2207558" cy="2580827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576C25F-1621-30A2-B5DC-DFB624D7A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9322" b="12503"/>
            <a:stretch/>
          </p:blipFill>
          <p:spPr>
            <a:xfrm flipH="1">
              <a:off x="0" y="4643916"/>
              <a:ext cx="2207558" cy="2214084"/>
            </a:xfrm>
            <a:prstGeom prst="rect">
              <a:avLst/>
            </a:prstGeom>
          </p:spPr>
        </p:pic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C853568-7BD9-45EC-90B2-3B70B91371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7826" y="1995598"/>
            <a:ext cx="9357361" cy="4270772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E29E19-C1CD-470D-8222-87DFE90627B7}"/>
              </a:ext>
            </a:extLst>
          </p:cNvPr>
          <p:cNvGrpSpPr/>
          <p:nvPr/>
        </p:nvGrpSpPr>
        <p:grpSpPr>
          <a:xfrm>
            <a:off x="673751" y="1381309"/>
            <a:ext cx="11320634" cy="442809"/>
            <a:chOff x="2591455" y="2837348"/>
            <a:chExt cx="9344112" cy="44280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DBE99EA-D254-444F-908E-0933F21B39D4}"/>
                </a:ext>
              </a:extLst>
            </p:cNvPr>
            <p:cNvSpPr/>
            <p:nvPr/>
          </p:nvSpPr>
          <p:spPr>
            <a:xfrm>
              <a:off x="3032911" y="2837348"/>
              <a:ext cx="8902656" cy="378910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84C63D-F567-42E8-A84F-602AB0783A9A}"/>
                </a:ext>
              </a:extLst>
            </p:cNvPr>
            <p:cNvSpPr txBox="1"/>
            <p:nvPr/>
          </p:nvSpPr>
          <p:spPr>
            <a:xfrm>
              <a:off x="3062397" y="2910825"/>
              <a:ext cx="87714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구현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–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인포페이지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2BF1A8A-18DA-41D0-B152-DFC00EBBCB48}"/>
                </a:ext>
              </a:extLst>
            </p:cNvPr>
            <p:cNvGrpSpPr/>
            <p:nvPr/>
          </p:nvGrpSpPr>
          <p:grpSpPr>
            <a:xfrm>
              <a:off x="2591455" y="2875953"/>
              <a:ext cx="548755" cy="351966"/>
              <a:chOff x="289814" y="2128945"/>
              <a:chExt cx="1195575" cy="766832"/>
            </a:xfrm>
          </p:grpSpPr>
          <p:sp>
            <p:nvSpPr>
              <p:cNvPr id="37" name="육각형 36">
                <a:extLst>
                  <a:ext uri="{FF2B5EF4-FFF2-40B4-BE49-F238E27FC236}">
                    <a16:creationId xmlns:a16="http://schemas.microsoft.com/office/drawing/2014/main" id="{65EA2B8B-D6E7-4F05-9AB3-4DD3A449767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FB175C2E-6F82-478F-BE8B-A3D45B706702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3578EFA-9F28-44F6-B32B-FD407638327B}"/>
                  </a:ext>
                </a:extLst>
              </p:cNvPr>
              <p:cNvSpPr txBox="1"/>
              <p:nvPr/>
            </p:nvSpPr>
            <p:spPr>
              <a:xfrm>
                <a:off x="289814" y="2261890"/>
                <a:ext cx="1195575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6-5</a:t>
                </a:r>
                <a:endPara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666A27FE-48E8-4736-85C3-87E5126A7941}"/>
              </a:ext>
            </a:extLst>
          </p:cNvPr>
          <p:cNvSpPr/>
          <p:nvPr/>
        </p:nvSpPr>
        <p:spPr>
          <a:xfrm>
            <a:off x="2416484" y="2002171"/>
            <a:ext cx="109847" cy="4270772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170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훈련생 발표 영상이 아닌 세부 기능 소개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화면 구동 및 기능 동작 여부 시연영상으로 제작한다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.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447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*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용량제한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팀별 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5-10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분 내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(100MB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이하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5E6CC2-791D-CE03-4E5D-FC4D5DA0D776}"/>
              </a:ext>
            </a:extLst>
          </p:cNvPr>
          <p:cNvGrpSpPr/>
          <p:nvPr/>
        </p:nvGrpSpPr>
        <p:grpSpPr>
          <a:xfrm>
            <a:off x="515938" y="2074230"/>
            <a:ext cx="11244217" cy="4263070"/>
            <a:chOff x="541890" y="2074230"/>
            <a:chExt cx="11218265" cy="426307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099E05E-02C6-A81E-C474-FDA5B9889330}"/>
                </a:ext>
              </a:extLst>
            </p:cNvPr>
            <p:cNvSpPr/>
            <p:nvPr/>
          </p:nvSpPr>
          <p:spPr>
            <a:xfrm>
              <a:off x="541890" y="2074230"/>
              <a:ext cx="11218265" cy="4263070"/>
            </a:xfrm>
            <a:custGeom>
              <a:avLst/>
              <a:gdLst>
                <a:gd name="connsiteX0" fmla="*/ 0 w 7434265"/>
                <a:gd name="connsiteY0" fmla="*/ 0 h 4167182"/>
                <a:gd name="connsiteX1" fmla="*/ 7434265 w 7434265"/>
                <a:gd name="connsiteY1" fmla="*/ 0 h 4167182"/>
                <a:gd name="connsiteX2" fmla="*/ 7434265 w 7434265"/>
                <a:gd name="connsiteY2" fmla="*/ 4167182 h 4167182"/>
                <a:gd name="connsiteX3" fmla="*/ 0 w 7434265"/>
                <a:gd name="connsiteY3" fmla="*/ 4167182 h 416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34265" h="4167182">
                  <a:moveTo>
                    <a:pt x="0" y="0"/>
                  </a:moveTo>
                  <a:lnTo>
                    <a:pt x="7434265" y="0"/>
                  </a:lnTo>
                  <a:lnTo>
                    <a:pt x="7434265" y="4167182"/>
                  </a:lnTo>
                  <a:lnTo>
                    <a:pt x="0" y="4167182"/>
                  </a:lnTo>
                  <a:close/>
                </a:path>
              </a:pathLst>
            </a:custGeom>
            <a:solidFill>
              <a:srgbClr val="2C3E50"/>
            </a:solidFill>
            <a:ln w="1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6B04FF-38A0-FA54-0A62-02F17334FC33}"/>
                </a:ext>
              </a:extLst>
            </p:cNvPr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473385F2-CC16-2514-41B1-037A4AA4215A}"/>
                  </a:ext>
                </a:extLst>
              </p:cNvPr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avLst/>
                <a:gdLst>
                  <a:gd name="connsiteX0" fmla="*/ 419806 w 419805"/>
                  <a:gd name="connsiteY0" fmla="*/ 244148 h 488280"/>
                  <a:gd name="connsiteX1" fmla="*/ 209910 w 419805"/>
                  <a:gd name="connsiteY1" fmla="*/ 366214 h 488280"/>
                  <a:gd name="connsiteX2" fmla="*/ 0 w 419805"/>
                  <a:gd name="connsiteY2" fmla="*/ 488281 h 488280"/>
                  <a:gd name="connsiteX3" fmla="*/ 0 w 419805"/>
                  <a:gd name="connsiteY3" fmla="*/ 244148 h 488280"/>
                  <a:gd name="connsiteX4" fmla="*/ 0 w 419805"/>
                  <a:gd name="connsiteY4" fmla="*/ 0 h 488280"/>
                  <a:gd name="connsiteX5" fmla="*/ 209910 w 419805"/>
                  <a:gd name="connsiteY5" fmla="*/ 122082 h 488280"/>
                  <a:gd name="connsiteX6" fmla="*/ 419806 w 419805"/>
                  <a:gd name="connsiteY6" fmla="*/ 244148 h 48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805" h="488280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1EFE39BE-5010-C39D-B415-B1AFB69E9079}"/>
                  </a:ext>
                </a:extLst>
              </p:cNvPr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avLst/>
                <a:gdLst>
                  <a:gd name="connsiteX0" fmla="*/ 606722 w 1213444"/>
                  <a:gd name="connsiteY0" fmla="*/ 0 h 1213444"/>
                  <a:gd name="connsiteX1" fmla="*/ 0 w 1213444"/>
                  <a:gd name="connsiteY1" fmla="*/ 606722 h 1213444"/>
                  <a:gd name="connsiteX2" fmla="*/ 606722 w 1213444"/>
                  <a:gd name="connsiteY2" fmla="*/ 1213444 h 1213444"/>
                  <a:gd name="connsiteX3" fmla="*/ 1213444 w 1213444"/>
                  <a:gd name="connsiteY3" fmla="*/ 606722 h 1213444"/>
                  <a:gd name="connsiteX4" fmla="*/ 606722 w 1213444"/>
                  <a:gd name="connsiteY4" fmla="*/ 0 h 1213444"/>
                  <a:gd name="connsiteX5" fmla="*/ 606722 w 1213444"/>
                  <a:gd name="connsiteY5" fmla="*/ 1094358 h 1213444"/>
                  <a:gd name="connsiteX6" fmla="*/ 119086 w 1213444"/>
                  <a:gd name="connsiteY6" fmla="*/ 606722 h 1213444"/>
                  <a:gd name="connsiteX7" fmla="*/ 606722 w 1213444"/>
                  <a:gd name="connsiteY7" fmla="*/ 119087 h 1213444"/>
                  <a:gd name="connsiteX8" fmla="*/ 1094358 w 1213444"/>
                  <a:gd name="connsiteY8" fmla="*/ 606722 h 1213444"/>
                  <a:gd name="connsiteX9" fmla="*/ 606722 w 1213444"/>
                  <a:gd name="connsiteY9" fmla="*/ 1094358 h 121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3444" h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E25631C-B436-3CDF-7A2A-777DBC8FFC7F}"/>
                </a:ext>
              </a:extLst>
            </p:cNvPr>
            <p:cNvGrpSpPr/>
            <p:nvPr/>
          </p:nvGrpSpPr>
          <p:grpSpPr>
            <a:xfrm>
              <a:off x="912084" y="5964402"/>
              <a:ext cx="8282389" cy="165888"/>
              <a:chOff x="912084" y="5964402"/>
              <a:chExt cx="8282389" cy="165888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D11E406-899F-EBB4-2AF3-BB210A560A50}"/>
                  </a:ext>
                </a:extLst>
              </p:cNvPr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avLst/>
                <a:gdLst>
                  <a:gd name="connsiteX0" fmla="*/ 128994 w 128993"/>
                  <a:gd name="connsiteY0" fmla="*/ 76386 h 152771"/>
                  <a:gd name="connsiteX1" fmla="*/ 64497 w 128993"/>
                  <a:gd name="connsiteY1" fmla="*/ 114571 h 152771"/>
                  <a:gd name="connsiteX2" fmla="*/ 0 w 128993"/>
                  <a:gd name="connsiteY2" fmla="*/ 152771 h 152771"/>
                  <a:gd name="connsiteX3" fmla="*/ 0 w 128993"/>
                  <a:gd name="connsiteY3" fmla="*/ 76386 h 152771"/>
                  <a:gd name="connsiteX4" fmla="*/ 0 w 128993"/>
                  <a:gd name="connsiteY4" fmla="*/ 0 h 152771"/>
                  <a:gd name="connsiteX5" fmla="*/ 64497 w 128993"/>
                  <a:gd name="connsiteY5" fmla="*/ 38201 h 152771"/>
                  <a:gd name="connsiteX6" fmla="*/ 128994 w 128993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93" h="152771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153FE47-3E3E-EA0F-7116-2E6EEA8C9D12}"/>
                  </a:ext>
                </a:extLst>
              </p:cNvPr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avLst/>
                <a:gdLst>
                  <a:gd name="connsiteX0" fmla="*/ 130944 w 130944"/>
                  <a:gd name="connsiteY0" fmla="*/ 76386 h 152771"/>
                  <a:gd name="connsiteX1" fmla="*/ 65480 w 130944"/>
                  <a:gd name="connsiteY1" fmla="*/ 114571 h 152771"/>
                  <a:gd name="connsiteX2" fmla="*/ 0 w 130944"/>
                  <a:gd name="connsiteY2" fmla="*/ 152771 h 152771"/>
                  <a:gd name="connsiteX3" fmla="*/ 0 w 130944"/>
                  <a:gd name="connsiteY3" fmla="*/ 76386 h 152771"/>
                  <a:gd name="connsiteX4" fmla="*/ 0 w 130944"/>
                  <a:gd name="connsiteY4" fmla="*/ 0 h 152771"/>
                  <a:gd name="connsiteX5" fmla="*/ 65480 w 130944"/>
                  <a:gd name="connsiteY5" fmla="*/ 38201 h 152771"/>
                  <a:gd name="connsiteX6" fmla="*/ 130944 w 130944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944" h="152771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D05CE19-A948-B11A-E22E-BD06860C1CFB}"/>
                  </a:ext>
                </a:extLst>
              </p:cNvPr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avLst/>
                <a:gdLst>
                  <a:gd name="connsiteX0" fmla="*/ 0 w 27648"/>
                  <a:gd name="connsiteY0" fmla="*/ 0 h 165888"/>
                  <a:gd name="connsiteX1" fmla="*/ 27648 w 27648"/>
                  <a:gd name="connsiteY1" fmla="*/ 0 h 165888"/>
                  <a:gd name="connsiteX2" fmla="*/ 27648 w 27648"/>
                  <a:gd name="connsiteY2" fmla="*/ 165889 h 165888"/>
                  <a:gd name="connsiteX3" fmla="*/ 0 w 27648"/>
                  <a:gd name="connsiteY3" fmla="*/ 165889 h 16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48" h="16588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0C76B84F-157A-C856-0A4E-341D2B3D7D61}"/>
                  </a:ext>
                </a:extLst>
              </p:cNvPr>
              <p:cNvSpPr/>
              <p:nvPr/>
            </p:nvSpPr>
            <p:spPr>
              <a:xfrm>
                <a:off x="1709109" y="6021815"/>
                <a:ext cx="446977" cy="45719"/>
              </a:xfrm>
              <a:custGeom>
                <a:avLst/>
                <a:gdLst>
                  <a:gd name="connsiteX0" fmla="*/ 0 w 446977"/>
                  <a:gd name="connsiteY0" fmla="*/ 0 h 35328"/>
                  <a:gd name="connsiteX1" fmla="*/ 446978 w 446977"/>
                  <a:gd name="connsiteY1" fmla="*/ 0 h 35328"/>
                  <a:gd name="connsiteX2" fmla="*/ 446978 w 446977"/>
                  <a:gd name="connsiteY2" fmla="*/ 35328 h 35328"/>
                  <a:gd name="connsiteX3" fmla="*/ 0 w 446977"/>
                  <a:gd name="connsiteY3" fmla="*/ 35328 h 3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977" h="35328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AF9004-B8E3-38F2-1B8C-048B4B9C2A0B}"/>
                  </a:ext>
                </a:extLst>
              </p:cNvPr>
              <p:cNvGrpSpPr/>
              <p:nvPr/>
            </p:nvGrpSpPr>
            <p:grpSpPr>
              <a:xfrm>
                <a:off x="2156087" y="6021815"/>
                <a:ext cx="6043397" cy="45719"/>
                <a:chOff x="1875637" y="5980291"/>
                <a:chExt cx="3488267" cy="35328"/>
              </a:xfrm>
            </p:grpSpPr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C7A9F584-AF98-050E-B6FA-1515DDFD0050}"/>
                    </a:ext>
                  </a:extLst>
                </p:cNvPr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avLst/>
                  <a:gdLst>
                    <a:gd name="connsiteX0" fmla="*/ 0 w 3012106"/>
                    <a:gd name="connsiteY0" fmla="*/ 0 h 35328"/>
                    <a:gd name="connsiteX1" fmla="*/ 3012106 w 3012106"/>
                    <a:gd name="connsiteY1" fmla="*/ 0 h 35328"/>
                    <a:gd name="connsiteX2" fmla="*/ 3012106 w 3012106"/>
                    <a:gd name="connsiteY2" fmla="*/ 35328 h 35328"/>
                    <a:gd name="connsiteX3" fmla="*/ 0 w 3012106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2106" h="35328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50F111-1A77-70A6-ACBB-AD340CA930FE}"/>
                    </a:ext>
                  </a:extLst>
                </p:cNvPr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avLst/>
                  <a:gdLst>
                    <a:gd name="connsiteX0" fmla="*/ 0 w 476161"/>
                    <a:gd name="connsiteY0" fmla="*/ 0 h 35328"/>
                    <a:gd name="connsiteX1" fmla="*/ 476162 w 476161"/>
                    <a:gd name="connsiteY1" fmla="*/ 0 h 35328"/>
                    <a:gd name="connsiteX2" fmla="*/ 476162 w 476161"/>
                    <a:gd name="connsiteY2" fmla="*/ 35328 h 35328"/>
                    <a:gd name="connsiteX3" fmla="*/ 0 w 476161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161" h="35328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05961D4-E04B-A933-7DA1-BD5BC5283652}"/>
                  </a:ext>
                </a:extLst>
              </p:cNvPr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avLst/>
                <a:gdLst>
                  <a:gd name="connsiteX0" fmla="*/ 79381 w 79380"/>
                  <a:gd name="connsiteY0" fmla="*/ 39691 h 79381"/>
                  <a:gd name="connsiteX1" fmla="*/ 39690 w 79380"/>
                  <a:gd name="connsiteY1" fmla="*/ 79381 h 79381"/>
                  <a:gd name="connsiteX2" fmla="*/ 0 w 79380"/>
                  <a:gd name="connsiteY2" fmla="*/ 39691 h 79381"/>
                  <a:gd name="connsiteX3" fmla="*/ 39690 w 79380"/>
                  <a:gd name="connsiteY3" fmla="*/ 0 h 79381"/>
                  <a:gd name="connsiteX4" fmla="*/ 79381 w 79380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0" h="79381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8" name="그래픽 18">
                <a:extLst>
                  <a:ext uri="{FF2B5EF4-FFF2-40B4-BE49-F238E27FC236}">
                    <a16:creationId xmlns:a16="http://schemas.microsoft.com/office/drawing/2014/main" id="{BF05BA35-6313-532D-3FC8-2A7D4892FED7}"/>
                  </a:ext>
                </a:extLst>
              </p:cNvPr>
              <p:cNvGrpSpPr/>
              <p:nvPr/>
            </p:nvGrpSpPr>
            <p:grpSpPr>
              <a:xfrm>
                <a:off x="8547047" y="5992327"/>
                <a:ext cx="647426" cy="101806"/>
                <a:chOff x="5477907" y="5945239"/>
                <a:chExt cx="647426" cy="101806"/>
              </a:xfrm>
              <a:solidFill>
                <a:srgbClr val="FFFFFF"/>
              </a:solidFill>
            </p:grpSpPr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0CE6A38B-96EE-222B-25E0-6CACA035E03F}"/>
                    </a:ext>
                  </a:extLst>
                </p:cNvPr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8C021E82-C812-6AF2-60C6-D72FAD945CB4}"/>
                    </a:ext>
                  </a:extLst>
                </p:cNvPr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자유형: 도형 80">
                  <a:extLst>
                    <a:ext uri="{FF2B5EF4-FFF2-40B4-BE49-F238E27FC236}">
                      <a16:creationId xmlns:a16="http://schemas.microsoft.com/office/drawing/2014/main" id="{85E7CECF-CCBA-8475-F082-44280EE02975}"/>
                    </a:ext>
                  </a:extLst>
                </p:cNvPr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avLst/>
                  <a:gdLst>
                    <a:gd name="connsiteX0" fmla="*/ 18524 w 30474"/>
                    <a:gd name="connsiteY0" fmla="*/ 11505 h 91269"/>
                    <a:gd name="connsiteX1" fmla="*/ 18248 w 30474"/>
                    <a:gd name="connsiteY1" fmla="*/ 11505 h 91269"/>
                    <a:gd name="connsiteX2" fmla="*/ 2381 w 30474"/>
                    <a:gd name="connsiteY2" fmla="*/ 20076 h 91269"/>
                    <a:gd name="connsiteX3" fmla="*/ 0 w 30474"/>
                    <a:gd name="connsiteY3" fmla="*/ 10676 h 91269"/>
                    <a:gd name="connsiteX4" fmla="*/ 19937 w 30474"/>
                    <a:gd name="connsiteY4" fmla="*/ 0 h 91269"/>
                    <a:gd name="connsiteX5" fmla="*/ 30474 w 30474"/>
                    <a:gd name="connsiteY5" fmla="*/ 0 h 91269"/>
                    <a:gd name="connsiteX6" fmla="*/ 30474 w 30474"/>
                    <a:gd name="connsiteY6" fmla="*/ 91270 h 91269"/>
                    <a:gd name="connsiteX7" fmla="*/ 18540 w 30474"/>
                    <a:gd name="connsiteY7" fmla="*/ 91270 h 91269"/>
                    <a:gd name="connsiteX8" fmla="*/ 18540 w 30474"/>
                    <a:gd name="connsiteY8" fmla="*/ 11520 h 9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74" h="91269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E73478F4-7F4F-AE31-209C-A8DCF092B7E9}"/>
                    </a:ext>
                  </a:extLst>
                </p:cNvPr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5BAE43-B4F1-2428-DFC8-C082E5D4491E}"/>
                    </a:ext>
                  </a:extLst>
                </p:cNvPr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avLst/>
                  <a:gdLst>
                    <a:gd name="connsiteX0" fmla="*/ 0 w 48722"/>
                    <a:gd name="connsiteY0" fmla="*/ 101806 h 101806"/>
                    <a:gd name="connsiteX1" fmla="*/ 39168 w 48722"/>
                    <a:gd name="connsiteY1" fmla="*/ 0 h 101806"/>
                    <a:gd name="connsiteX2" fmla="*/ 48722 w 48722"/>
                    <a:gd name="connsiteY2" fmla="*/ 0 h 101806"/>
                    <a:gd name="connsiteX3" fmla="*/ 9401 w 48722"/>
                    <a:gd name="connsiteY3" fmla="*/ 101806 h 101806"/>
                    <a:gd name="connsiteX4" fmla="*/ 0 w 48722"/>
                    <a:gd name="connsiteY4" fmla="*/ 101806 h 10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722" h="101806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6CFEA4C4-F492-0879-CBCC-0B5928AE11C5}"/>
                    </a:ext>
                  </a:extLst>
                </p:cNvPr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avLst/>
                  <a:gdLst>
                    <a:gd name="connsiteX0" fmla="*/ 15 w 58275"/>
                    <a:gd name="connsiteY0" fmla="*/ 92806 h 92805"/>
                    <a:gd name="connsiteX1" fmla="*/ 15 w 58275"/>
                    <a:gd name="connsiteY1" fmla="*/ 85218 h 92805"/>
                    <a:gd name="connsiteX2" fmla="*/ 9708 w 58275"/>
                    <a:gd name="connsiteY2" fmla="*/ 75817 h 92805"/>
                    <a:gd name="connsiteX3" fmla="*/ 43684 w 58275"/>
                    <a:gd name="connsiteY3" fmla="*/ 28078 h 92805"/>
                    <a:gd name="connsiteX4" fmla="*/ 25574 w 58275"/>
                    <a:gd name="connsiteY4" fmla="*/ 10245 h 92805"/>
                    <a:gd name="connsiteX5" fmla="*/ 6190 w 58275"/>
                    <a:gd name="connsiteY5" fmla="*/ 17972 h 92805"/>
                    <a:gd name="connsiteX6" fmla="*/ 2258 w 58275"/>
                    <a:gd name="connsiteY6" fmla="*/ 9262 h 92805"/>
                    <a:gd name="connsiteX7" fmla="*/ 28094 w 58275"/>
                    <a:gd name="connsiteY7" fmla="*/ 0 h 92805"/>
                    <a:gd name="connsiteX8" fmla="*/ 56033 w 58275"/>
                    <a:gd name="connsiteY8" fmla="*/ 26542 h 92805"/>
                    <a:gd name="connsiteX9" fmla="*/ 24576 w 58275"/>
                    <a:gd name="connsiteY9" fmla="*/ 75541 h 92805"/>
                    <a:gd name="connsiteX10" fmla="*/ 17280 w 58275"/>
                    <a:gd name="connsiteY10" fmla="*/ 82284 h 92805"/>
                    <a:gd name="connsiteX11" fmla="*/ 17280 w 58275"/>
                    <a:gd name="connsiteY11" fmla="*/ 82560 h 92805"/>
                    <a:gd name="connsiteX12" fmla="*/ 58276 w 58275"/>
                    <a:gd name="connsiteY12" fmla="*/ 82560 h 92805"/>
                    <a:gd name="connsiteX13" fmla="*/ 58276 w 58275"/>
                    <a:gd name="connsiteY13" fmla="*/ 92806 h 92805"/>
                    <a:gd name="connsiteX14" fmla="*/ 0 w 58275"/>
                    <a:gd name="connsiteY14" fmla="*/ 92806 h 92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275" h="9280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F1DF3DE4-2F9E-0C82-7D8C-54886FAA488B}"/>
                    </a:ext>
                  </a:extLst>
                </p:cNvPr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4B0E4B0B-10C2-5F9A-1E36-C0BD83E510C8}"/>
                    </a:ext>
                  </a:extLst>
                </p:cNvPr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avLst/>
                  <a:gdLst>
                    <a:gd name="connsiteX0" fmla="*/ 3379 w 57016"/>
                    <a:gd name="connsiteY0" fmla="*/ 78628 h 94372"/>
                    <a:gd name="connsiteX1" fmla="*/ 23593 w 57016"/>
                    <a:gd name="connsiteY1" fmla="*/ 84388 h 94372"/>
                    <a:gd name="connsiteX2" fmla="*/ 44237 w 57016"/>
                    <a:gd name="connsiteY2" fmla="*/ 66694 h 94372"/>
                    <a:gd name="connsiteX3" fmla="*/ 20644 w 57016"/>
                    <a:gd name="connsiteY3" fmla="*/ 48446 h 94372"/>
                    <a:gd name="connsiteX4" fmla="*/ 13763 w 57016"/>
                    <a:gd name="connsiteY4" fmla="*/ 48446 h 94372"/>
                    <a:gd name="connsiteX5" fmla="*/ 13763 w 57016"/>
                    <a:gd name="connsiteY5" fmla="*/ 39184 h 94372"/>
                    <a:gd name="connsiteX6" fmla="*/ 20644 w 57016"/>
                    <a:gd name="connsiteY6" fmla="*/ 39184 h 94372"/>
                    <a:gd name="connsiteX7" fmla="*/ 41011 w 57016"/>
                    <a:gd name="connsiteY7" fmla="*/ 23732 h 94372"/>
                    <a:gd name="connsiteX8" fmla="*/ 25006 w 57016"/>
                    <a:gd name="connsiteY8" fmla="*/ 9969 h 94372"/>
                    <a:gd name="connsiteX9" fmla="*/ 6758 w 57016"/>
                    <a:gd name="connsiteY9" fmla="*/ 16005 h 94372"/>
                    <a:gd name="connsiteX10" fmla="*/ 3533 w 57016"/>
                    <a:gd name="connsiteY10" fmla="*/ 7020 h 94372"/>
                    <a:gd name="connsiteX11" fmla="*/ 27402 w 57016"/>
                    <a:gd name="connsiteY11" fmla="*/ 0 h 94372"/>
                    <a:gd name="connsiteX12" fmla="*/ 53514 w 57016"/>
                    <a:gd name="connsiteY12" fmla="*/ 21765 h 94372"/>
                    <a:gd name="connsiteX13" fmla="*/ 36664 w 57016"/>
                    <a:gd name="connsiteY13" fmla="*/ 43254 h 94372"/>
                    <a:gd name="connsiteX14" fmla="*/ 36664 w 57016"/>
                    <a:gd name="connsiteY14" fmla="*/ 43531 h 94372"/>
                    <a:gd name="connsiteX15" fmla="*/ 57016 w 57016"/>
                    <a:gd name="connsiteY15" fmla="*/ 66985 h 94372"/>
                    <a:gd name="connsiteX16" fmla="*/ 23731 w 57016"/>
                    <a:gd name="connsiteY16" fmla="*/ 94372 h 94372"/>
                    <a:gd name="connsiteX17" fmla="*/ 0 w 57016"/>
                    <a:gd name="connsiteY17" fmla="*/ 88198 h 94372"/>
                    <a:gd name="connsiteX18" fmla="*/ 3364 w 57016"/>
                    <a:gd name="connsiteY18" fmla="*/ 78644 h 9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16" h="94372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F5184195-6967-CC0B-A9A5-0DDF296F1F0C}"/>
                    </a:ext>
                  </a:extLst>
                </p:cNvPr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8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1F4B78A-76DE-D60C-1B5B-96DBC37383B7}"/>
                </a:ext>
              </a:extLst>
            </p:cNvPr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AD06429-EF1B-918D-89C5-C61CC1A8B729}"/>
                  </a:ext>
                </a:extLst>
              </p:cNvPr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avLst/>
                <a:gdLst>
                  <a:gd name="connsiteX0" fmla="*/ 474288 w 491583"/>
                  <a:gd name="connsiteY0" fmla="*/ 0 h 36925"/>
                  <a:gd name="connsiteX1" fmla="*/ 491583 w 491583"/>
                  <a:gd name="connsiteY1" fmla="*/ 17295 h 36925"/>
                  <a:gd name="connsiteX2" fmla="*/ 491583 w 491583"/>
                  <a:gd name="connsiteY2" fmla="*/ 19630 h 36925"/>
                  <a:gd name="connsiteX3" fmla="*/ 474288 w 491583"/>
                  <a:gd name="connsiteY3" fmla="*/ 36926 h 36925"/>
                  <a:gd name="connsiteX4" fmla="*/ 17295 w 491583"/>
                  <a:gd name="connsiteY4" fmla="*/ 36926 h 36925"/>
                  <a:gd name="connsiteX5" fmla="*/ 0 w 491583"/>
                  <a:gd name="connsiteY5" fmla="*/ 19630 h 36925"/>
                  <a:gd name="connsiteX6" fmla="*/ 0 w 491583"/>
                  <a:gd name="connsiteY6" fmla="*/ 17295 h 36925"/>
                  <a:gd name="connsiteX7" fmla="*/ 17295 w 491583"/>
                  <a:gd name="connsiteY7" fmla="*/ 0 h 3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1583" h="36925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7EF28AA-06EA-AB06-F448-4A725AA644A1}"/>
                  </a:ext>
                </a:extLst>
              </p:cNvPr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avLst/>
                <a:gdLst>
                  <a:gd name="connsiteX0" fmla="*/ 124416 w 124447"/>
                  <a:gd name="connsiteY0" fmla="*/ 19169 h 36864"/>
                  <a:gd name="connsiteX1" fmla="*/ 109594 w 124447"/>
                  <a:gd name="connsiteY1" fmla="*/ 36864 h 36864"/>
                  <a:gd name="connsiteX2" fmla="*/ 8678 w 124447"/>
                  <a:gd name="connsiteY2" fmla="*/ 36864 h 36864"/>
                  <a:gd name="connsiteX3" fmla="*/ 0 w 124447"/>
                  <a:gd name="connsiteY3" fmla="*/ 28186 h 36864"/>
                  <a:gd name="connsiteX4" fmla="*/ 0 w 124447"/>
                  <a:gd name="connsiteY4" fmla="*/ 8678 h 36864"/>
                  <a:gd name="connsiteX5" fmla="*/ 8678 w 124447"/>
                  <a:gd name="connsiteY5" fmla="*/ 0 h 36864"/>
                  <a:gd name="connsiteX6" fmla="*/ 109594 w 124447"/>
                  <a:gd name="connsiteY6" fmla="*/ 0 h 36864"/>
                  <a:gd name="connsiteX7" fmla="*/ 124447 w 124447"/>
                  <a:gd name="connsiteY7" fmla="*/ 19031 h 36864"/>
                  <a:gd name="connsiteX8" fmla="*/ 124401 w 124447"/>
                  <a:gd name="connsiteY8" fmla="*/ 19169 h 3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47" h="36864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409B17FE-DC66-435B-0922-099F06B8D270}"/>
                  </a:ext>
                </a:extLst>
              </p:cNvPr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avLst/>
                <a:gdLst>
                  <a:gd name="connsiteX0" fmla="*/ 0 w 46080"/>
                  <a:gd name="connsiteY0" fmla="*/ 0 h 61440"/>
                  <a:gd name="connsiteX1" fmla="*/ 46080 w 46080"/>
                  <a:gd name="connsiteY1" fmla="*/ 0 h 61440"/>
                  <a:gd name="connsiteX2" fmla="*/ 46080 w 46080"/>
                  <a:gd name="connsiteY2" fmla="*/ 61440 h 61440"/>
                  <a:gd name="connsiteX3" fmla="*/ 0 w 46080"/>
                  <a:gd name="connsiteY3" fmla="*/ 61440 h 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80" h="6144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A70AD7E-3044-FCBC-F188-CBA62002C069}"/>
                  </a:ext>
                </a:extLst>
              </p:cNvPr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avLst/>
                <a:gdLst>
                  <a:gd name="connsiteX0" fmla="*/ 46080 w 46080"/>
                  <a:gd name="connsiteY0" fmla="*/ 164444 h 164444"/>
                  <a:gd name="connsiteX1" fmla="*/ 0 w 46080"/>
                  <a:gd name="connsiteY1" fmla="*/ 113403 h 164444"/>
                  <a:gd name="connsiteX2" fmla="*/ 0 w 46080"/>
                  <a:gd name="connsiteY2" fmla="*/ 51026 h 164444"/>
                  <a:gd name="connsiteX3" fmla="*/ 46080 w 46080"/>
                  <a:gd name="connsiteY3" fmla="*/ 0 h 164444"/>
                  <a:gd name="connsiteX4" fmla="*/ 46080 w 46080"/>
                  <a:gd name="connsiteY4" fmla="*/ 164444 h 16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0" h="164444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73C4CA-FBBA-68CD-4135-02784D6B9CFC}"/>
                  </a:ext>
                </a:extLst>
              </p:cNvPr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avLst/>
                <a:gdLst>
                  <a:gd name="connsiteX0" fmla="*/ 0 w 70886"/>
                  <a:gd name="connsiteY0" fmla="*/ 0 h 168776"/>
                  <a:gd name="connsiteX1" fmla="*/ 0 w 70886"/>
                  <a:gd name="connsiteY1" fmla="*/ 20951 h 168776"/>
                  <a:gd name="connsiteX2" fmla="*/ 50320 w 70886"/>
                  <a:gd name="connsiteY2" fmla="*/ 84388 h 168776"/>
                  <a:gd name="connsiteX3" fmla="*/ 0 w 70886"/>
                  <a:gd name="connsiteY3" fmla="*/ 147825 h 168776"/>
                  <a:gd name="connsiteX4" fmla="*/ 0 w 70886"/>
                  <a:gd name="connsiteY4" fmla="*/ 168776 h 168776"/>
                  <a:gd name="connsiteX5" fmla="*/ 70886 w 70886"/>
                  <a:gd name="connsiteY5" fmla="*/ 84388 h 168776"/>
                  <a:gd name="connsiteX6" fmla="*/ 0 w 70886"/>
                  <a:gd name="connsiteY6" fmla="*/ 0 h 16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86" h="16877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1" name="그래픽 18">
                <a:extLst>
                  <a:ext uri="{FF2B5EF4-FFF2-40B4-BE49-F238E27FC236}">
                    <a16:creationId xmlns:a16="http://schemas.microsoft.com/office/drawing/2014/main" id="{340A4EA6-6A47-D08D-6C14-F1CC3865FD2C}"/>
                  </a:ext>
                </a:extLst>
              </p:cNvPr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  <a:solidFill>
                <a:srgbClr val="FFFFFF"/>
              </a:solidFill>
            </p:grpSpPr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26E3BAD8-1171-3615-BA1F-FE544C1A5E89}"/>
                    </a:ext>
                  </a:extLst>
                </p:cNvPr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avLst/>
                  <a:gdLst>
                    <a:gd name="connsiteX0" fmla="*/ 0 w 28707"/>
                    <a:gd name="connsiteY0" fmla="*/ 0 h 76784"/>
                    <a:gd name="connsiteX1" fmla="*/ 0 w 28707"/>
                    <a:gd name="connsiteY1" fmla="*/ 76785 h 76784"/>
                    <a:gd name="connsiteX2" fmla="*/ 28708 w 28707"/>
                    <a:gd name="connsiteY2" fmla="*/ 38385 h 76784"/>
                    <a:gd name="connsiteX3" fmla="*/ 0 w 28707"/>
                    <a:gd name="connsiteY3" fmla="*/ 0 h 76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707" h="76784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0C27F5B-D310-6270-1087-FFA96BAD2938}"/>
                    </a:ext>
                  </a:extLst>
                </p:cNvPr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avLst/>
                  <a:gdLst>
                    <a:gd name="connsiteX0" fmla="*/ 353 w 353"/>
                    <a:gd name="connsiteY0" fmla="*/ 0 h 10122"/>
                    <a:gd name="connsiteX1" fmla="*/ 0 w 353"/>
                    <a:gd name="connsiteY1" fmla="*/ 5054 h 10122"/>
                    <a:gd name="connsiteX2" fmla="*/ 353 w 353"/>
                    <a:gd name="connsiteY2" fmla="*/ 10122 h 10122"/>
                    <a:gd name="connsiteX3" fmla="*/ 353 w 353"/>
                    <a:gd name="connsiteY3" fmla="*/ 0 h 1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" h="10122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F51C350-BF60-B688-D8F0-0FD2551166AE}"/>
                  </a:ext>
                </a:extLst>
              </p:cNvPr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avLst/>
                <a:gdLst>
                  <a:gd name="connsiteX0" fmla="*/ 91178 w 91177"/>
                  <a:gd name="connsiteY0" fmla="*/ 88843 h 89963"/>
                  <a:gd name="connsiteX1" fmla="*/ 64220 w 91177"/>
                  <a:gd name="connsiteY1" fmla="*/ 61901 h 89963"/>
                  <a:gd name="connsiteX2" fmla="*/ 36158 w 91177"/>
                  <a:gd name="connsiteY2" fmla="*/ 89964 h 89963"/>
                  <a:gd name="connsiteX3" fmla="*/ 0 w 91177"/>
                  <a:gd name="connsiteY3" fmla="*/ 53806 h 89963"/>
                  <a:gd name="connsiteX4" fmla="*/ 28109 w 91177"/>
                  <a:gd name="connsiteY4" fmla="*/ 25790 h 89963"/>
                  <a:gd name="connsiteX5" fmla="*/ 2320 w 91177"/>
                  <a:gd name="connsiteY5" fmla="*/ 0 h 89963"/>
                  <a:gd name="connsiteX6" fmla="*/ 44375 w 91177"/>
                  <a:gd name="connsiteY6" fmla="*/ 2366 h 89963"/>
                  <a:gd name="connsiteX7" fmla="*/ 86431 w 91177"/>
                  <a:gd name="connsiteY7" fmla="*/ 4808 h 89963"/>
                  <a:gd name="connsiteX8" fmla="*/ 88843 w 91177"/>
                  <a:gd name="connsiteY8" fmla="*/ 46833 h 89963"/>
                  <a:gd name="connsiteX9" fmla="*/ 91178 w 91177"/>
                  <a:gd name="connsiteY9" fmla="*/ 88843 h 8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77" h="89963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722FE24-DD4A-1A11-0851-58521E46F42B}"/>
                  </a:ext>
                </a:extLst>
              </p:cNvPr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avLst/>
                <a:gdLst>
                  <a:gd name="connsiteX0" fmla="*/ 88612 w 89979"/>
                  <a:gd name="connsiteY0" fmla="*/ 91423 h 91423"/>
                  <a:gd name="connsiteX1" fmla="*/ 46433 w 89979"/>
                  <a:gd name="connsiteY1" fmla="*/ 89257 h 91423"/>
                  <a:gd name="connsiteX2" fmla="*/ 4378 w 89979"/>
                  <a:gd name="connsiteY2" fmla="*/ 86892 h 91423"/>
                  <a:gd name="connsiteX3" fmla="*/ 2166 w 89979"/>
                  <a:gd name="connsiteY3" fmla="*/ 44575 h 91423"/>
                  <a:gd name="connsiteX4" fmla="*/ 0 w 89979"/>
                  <a:gd name="connsiteY4" fmla="*/ 2335 h 91423"/>
                  <a:gd name="connsiteX5" fmla="*/ 25790 w 89979"/>
                  <a:gd name="connsiteY5" fmla="*/ 28109 h 91423"/>
                  <a:gd name="connsiteX6" fmla="*/ 53807 w 89979"/>
                  <a:gd name="connsiteY6" fmla="*/ 0 h 91423"/>
                  <a:gd name="connsiteX7" fmla="*/ 89979 w 89979"/>
                  <a:gd name="connsiteY7" fmla="*/ 36158 h 91423"/>
                  <a:gd name="connsiteX8" fmla="*/ 61916 w 89979"/>
                  <a:gd name="connsiteY8" fmla="*/ 64236 h 91423"/>
                  <a:gd name="connsiteX9" fmla="*/ 88612 w 89979"/>
                  <a:gd name="connsiteY9" fmla="*/ 91423 h 9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979" h="91423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39C775B-952D-DB50-C18F-5C0BDE14C831}"/>
                  </a:ext>
                </a:extLst>
              </p:cNvPr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avLst/>
                <a:gdLst>
                  <a:gd name="connsiteX0" fmla="*/ 193598 w 197084"/>
                  <a:gd name="connsiteY0" fmla="*/ 134554 h 197115"/>
                  <a:gd name="connsiteX1" fmla="*/ 192907 w 197084"/>
                  <a:gd name="connsiteY1" fmla="*/ 134170 h 197115"/>
                  <a:gd name="connsiteX2" fmla="*/ 180327 w 197084"/>
                  <a:gd name="connsiteY2" fmla="*/ 108933 h 197115"/>
                  <a:gd name="connsiteX3" fmla="*/ 179636 w 197084"/>
                  <a:gd name="connsiteY3" fmla="*/ 109640 h 197115"/>
                  <a:gd name="connsiteX4" fmla="*/ 179866 w 197084"/>
                  <a:gd name="connsiteY4" fmla="*/ 100255 h 197115"/>
                  <a:gd name="connsiteX5" fmla="*/ 179928 w 197084"/>
                  <a:gd name="connsiteY5" fmla="*/ 100286 h 197115"/>
                  <a:gd name="connsiteX6" fmla="*/ 197085 w 197084"/>
                  <a:gd name="connsiteY6" fmla="*/ 74957 h 197115"/>
                  <a:gd name="connsiteX7" fmla="*/ 197054 w 197084"/>
                  <a:gd name="connsiteY7" fmla="*/ 74957 h 197115"/>
                  <a:gd name="connsiteX8" fmla="*/ 190372 w 197084"/>
                  <a:gd name="connsiteY8" fmla="*/ 56049 h 197115"/>
                  <a:gd name="connsiteX9" fmla="*/ 190249 w 197084"/>
                  <a:gd name="connsiteY9" fmla="*/ 56294 h 197115"/>
                  <a:gd name="connsiteX10" fmla="*/ 164076 w 197084"/>
                  <a:gd name="connsiteY10" fmla="*/ 47509 h 197115"/>
                  <a:gd name="connsiteX11" fmla="*/ 157134 w 197084"/>
                  <a:gd name="connsiteY11" fmla="*/ 39537 h 197115"/>
                  <a:gd name="connsiteX12" fmla="*/ 152648 w 197084"/>
                  <a:gd name="connsiteY12" fmla="*/ 12211 h 197115"/>
                  <a:gd name="connsiteX13" fmla="*/ 152863 w 197084"/>
                  <a:gd name="connsiteY13" fmla="*/ 11735 h 197115"/>
                  <a:gd name="connsiteX14" fmla="*/ 134538 w 197084"/>
                  <a:gd name="connsiteY14" fmla="*/ 2458 h 197115"/>
                  <a:gd name="connsiteX15" fmla="*/ 134262 w 197084"/>
                  <a:gd name="connsiteY15" fmla="*/ 2949 h 197115"/>
                  <a:gd name="connsiteX16" fmla="*/ 109824 w 197084"/>
                  <a:gd name="connsiteY16" fmla="*/ 15222 h 197115"/>
                  <a:gd name="connsiteX17" fmla="*/ 99195 w 197084"/>
                  <a:gd name="connsiteY17" fmla="*/ 14945 h 197115"/>
                  <a:gd name="connsiteX18" fmla="*/ 78060 w 197084"/>
                  <a:gd name="connsiteY18" fmla="*/ 0 h 197115"/>
                  <a:gd name="connsiteX19" fmla="*/ 78030 w 197084"/>
                  <a:gd name="connsiteY19" fmla="*/ 77 h 197115"/>
                  <a:gd name="connsiteX20" fmla="*/ 57508 w 197084"/>
                  <a:gd name="connsiteY20" fmla="*/ 4255 h 197115"/>
                  <a:gd name="connsiteX21" fmla="*/ 57446 w 197084"/>
                  <a:gd name="connsiteY21" fmla="*/ 4239 h 197115"/>
                  <a:gd name="connsiteX22" fmla="*/ 48369 w 197084"/>
                  <a:gd name="connsiteY22" fmla="*/ 30643 h 197115"/>
                  <a:gd name="connsiteX23" fmla="*/ 39675 w 197084"/>
                  <a:gd name="connsiteY23" fmla="*/ 38354 h 197115"/>
                  <a:gd name="connsiteX24" fmla="*/ 13931 w 197084"/>
                  <a:gd name="connsiteY24" fmla="*/ 43638 h 197115"/>
                  <a:gd name="connsiteX25" fmla="*/ 14777 w 197084"/>
                  <a:gd name="connsiteY25" fmla="*/ 44314 h 197115"/>
                  <a:gd name="connsiteX26" fmla="*/ 5499 w 197084"/>
                  <a:gd name="connsiteY26" fmla="*/ 62623 h 197115"/>
                  <a:gd name="connsiteX27" fmla="*/ 4547 w 197084"/>
                  <a:gd name="connsiteY27" fmla="*/ 62177 h 197115"/>
                  <a:gd name="connsiteX28" fmla="*/ 16266 w 197084"/>
                  <a:gd name="connsiteY28" fmla="*/ 86815 h 197115"/>
                  <a:gd name="connsiteX29" fmla="*/ 15683 w 197084"/>
                  <a:gd name="connsiteY29" fmla="*/ 96215 h 197115"/>
                  <a:gd name="connsiteX30" fmla="*/ 0 w 197084"/>
                  <a:gd name="connsiteY30" fmla="*/ 118042 h 197115"/>
                  <a:gd name="connsiteX31" fmla="*/ 47 w 197084"/>
                  <a:gd name="connsiteY31" fmla="*/ 118073 h 197115"/>
                  <a:gd name="connsiteX32" fmla="*/ 7281 w 197084"/>
                  <a:gd name="connsiteY32" fmla="*/ 139700 h 197115"/>
                  <a:gd name="connsiteX33" fmla="*/ 7281 w 197084"/>
                  <a:gd name="connsiteY33" fmla="*/ 139746 h 197115"/>
                  <a:gd name="connsiteX34" fmla="*/ 32917 w 197084"/>
                  <a:gd name="connsiteY34" fmla="*/ 148424 h 197115"/>
                  <a:gd name="connsiteX35" fmla="*/ 32579 w 197084"/>
                  <a:gd name="connsiteY35" fmla="*/ 147902 h 197115"/>
                  <a:gd name="connsiteX36" fmla="*/ 38999 w 197084"/>
                  <a:gd name="connsiteY36" fmla="*/ 155428 h 197115"/>
                  <a:gd name="connsiteX37" fmla="*/ 38661 w 197084"/>
                  <a:gd name="connsiteY37" fmla="*/ 155367 h 197115"/>
                  <a:gd name="connsiteX38" fmla="*/ 43945 w 197084"/>
                  <a:gd name="connsiteY38" fmla="*/ 182063 h 197115"/>
                  <a:gd name="connsiteX39" fmla="*/ 44314 w 197084"/>
                  <a:gd name="connsiteY39" fmla="*/ 181295 h 197115"/>
                  <a:gd name="connsiteX40" fmla="*/ 62623 w 197084"/>
                  <a:gd name="connsiteY40" fmla="*/ 190557 h 197115"/>
                  <a:gd name="connsiteX41" fmla="*/ 62255 w 197084"/>
                  <a:gd name="connsiteY41" fmla="*/ 191340 h 197115"/>
                  <a:gd name="connsiteX42" fmla="*/ 87138 w 197084"/>
                  <a:gd name="connsiteY42" fmla="*/ 179467 h 197115"/>
                  <a:gd name="connsiteX43" fmla="*/ 86631 w 197084"/>
                  <a:gd name="connsiteY43" fmla="*/ 179159 h 197115"/>
                  <a:gd name="connsiteX44" fmla="*/ 97060 w 197084"/>
                  <a:gd name="connsiteY44" fmla="*/ 180020 h 197115"/>
                  <a:gd name="connsiteX45" fmla="*/ 97429 w 197084"/>
                  <a:gd name="connsiteY45" fmla="*/ 180788 h 197115"/>
                  <a:gd name="connsiteX46" fmla="*/ 121114 w 197084"/>
                  <a:gd name="connsiteY46" fmla="*/ 197116 h 197115"/>
                  <a:gd name="connsiteX47" fmla="*/ 121114 w 197084"/>
                  <a:gd name="connsiteY47" fmla="*/ 197100 h 197115"/>
                  <a:gd name="connsiteX48" fmla="*/ 139854 w 197084"/>
                  <a:gd name="connsiteY48" fmla="*/ 190326 h 197115"/>
                  <a:gd name="connsiteX49" fmla="*/ 139500 w 197084"/>
                  <a:gd name="connsiteY49" fmla="*/ 190158 h 197115"/>
                  <a:gd name="connsiteX50" fmla="*/ 148363 w 197084"/>
                  <a:gd name="connsiteY50" fmla="*/ 163677 h 197115"/>
                  <a:gd name="connsiteX51" fmla="*/ 147672 w 197084"/>
                  <a:gd name="connsiteY51" fmla="*/ 163585 h 197115"/>
                  <a:gd name="connsiteX52" fmla="*/ 155536 w 197084"/>
                  <a:gd name="connsiteY52" fmla="*/ 156796 h 197115"/>
                  <a:gd name="connsiteX53" fmla="*/ 155490 w 197084"/>
                  <a:gd name="connsiteY53" fmla="*/ 157195 h 197115"/>
                  <a:gd name="connsiteX54" fmla="*/ 183645 w 197084"/>
                  <a:gd name="connsiteY54" fmla="*/ 152602 h 197115"/>
                  <a:gd name="connsiteX55" fmla="*/ 184336 w 197084"/>
                  <a:gd name="connsiteY55" fmla="*/ 152925 h 197115"/>
                  <a:gd name="connsiteX56" fmla="*/ 193614 w 197084"/>
                  <a:gd name="connsiteY56" fmla="*/ 134600 h 197115"/>
                  <a:gd name="connsiteX57" fmla="*/ 75049 w 197084"/>
                  <a:gd name="connsiteY57" fmla="*/ 142372 h 197115"/>
                  <a:gd name="connsiteX58" fmla="*/ 52838 w 197084"/>
                  <a:gd name="connsiteY58" fmla="*/ 74542 h 197115"/>
                  <a:gd name="connsiteX59" fmla="*/ 120669 w 197084"/>
                  <a:gd name="connsiteY59" fmla="*/ 52332 h 197115"/>
                  <a:gd name="connsiteX60" fmla="*/ 142879 w 197084"/>
                  <a:gd name="connsiteY60" fmla="*/ 120177 h 197115"/>
                  <a:gd name="connsiteX61" fmla="*/ 75065 w 197084"/>
                  <a:gd name="connsiteY61" fmla="*/ 142372 h 19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084" h="197115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BC651BD1-CEAD-B780-2376-2D7707D8DF10}"/>
                  </a:ext>
                </a:extLst>
              </p:cNvPr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avLst/>
                <a:gdLst>
                  <a:gd name="connsiteX0" fmla="*/ 79381 w 79381"/>
                  <a:gd name="connsiteY0" fmla="*/ 39691 h 79381"/>
                  <a:gd name="connsiteX1" fmla="*/ 39691 w 79381"/>
                  <a:gd name="connsiteY1" fmla="*/ 79381 h 79381"/>
                  <a:gd name="connsiteX2" fmla="*/ 0 w 79381"/>
                  <a:gd name="connsiteY2" fmla="*/ 39691 h 79381"/>
                  <a:gd name="connsiteX3" fmla="*/ 39691 w 79381"/>
                  <a:gd name="connsiteY3" fmla="*/ 0 h 79381"/>
                  <a:gd name="connsiteX4" fmla="*/ 79381 w 79381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1" h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385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6767" y="2291687"/>
            <a:ext cx="5363941" cy="2215911"/>
            <a:chOff x="541891" y="2408110"/>
            <a:chExt cx="5363941" cy="198859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874971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821812" y="3134825"/>
              <a:ext cx="4622911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7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점 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초기 기획과 동일한 방향으로 진행되었지만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</a:t>
              </a: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계획을 단계적으로 진행 할 수 있도록 세우지 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못하여 일정 조정의 어려움이 있었습니다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.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ㅇ</a:t>
              </a:r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886983" y="4578289"/>
              <a:ext cx="4622911" cy="743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프로젝트 결과물의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추후 개선점이나</a:t>
              </a:r>
              <a:b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</a:b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보완할 점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등 내용 정리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11707" y="4547366"/>
              <a:ext cx="4622911" cy="743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프로젝트를 수행하면서</a:t>
              </a:r>
              <a:b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</a:b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느낀 점이나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경험한 성과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(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경력 계획 등과 연관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)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291684"/>
            <a:ext cx="5363941" cy="2089294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98910" y="3003052"/>
              <a:ext cx="4622911" cy="757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웹사이트 기획에 부합하도록 진행하였으나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분류 정확도가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47%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정도의 낮은 확률로 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신뢰성이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낮습니다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.</a:t>
              </a: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41" name="TextBox 39">
            <a:extLst>
              <a:ext uri="{FF2B5EF4-FFF2-40B4-BE49-F238E27FC236}">
                <a16:creationId xmlns:a16="http://schemas.microsoft.com/office/drawing/2014/main" id="{47F9C6E5-5CF0-4ADD-53E6-0361985783EC}"/>
              </a:ext>
            </a:extLst>
          </p:cNvPr>
          <p:cNvSpPr txBox="1"/>
          <p:nvPr/>
        </p:nvSpPr>
        <p:spPr>
          <a:xfrm>
            <a:off x="886983" y="2427230"/>
            <a:ext cx="4622911" cy="7432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사전 기획의 관점에서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 결과물에 대한</a:t>
            </a:r>
            <a:b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</a:b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완성도 평가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(10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점 만점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6719653C-5E68-CF3A-C029-6588E11E539A}"/>
              </a:ext>
            </a:extLst>
          </p:cNvPr>
          <p:cNvSpPr txBox="1"/>
          <p:nvPr/>
        </p:nvSpPr>
        <p:spPr>
          <a:xfrm>
            <a:off x="6632072" y="2495624"/>
            <a:ext cx="4622911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개인 또는 우리 팀이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잘한 부분과 아쉬운 점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7721D5-2F66-46FE-86C3-CA1B8C16A76C}"/>
              </a:ext>
            </a:extLst>
          </p:cNvPr>
          <p:cNvSpPr txBox="1"/>
          <p:nvPr/>
        </p:nvSpPr>
        <p:spPr>
          <a:xfrm>
            <a:off x="820920" y="5255381"/>
            <a:ext cx="4622911" cy="96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머신러닝의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기법들을 비교 분석하여 더 나은 정확도를 가질 수 있었으나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계획 부실로 인한 시간부족이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있었고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머신러닝에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대한 이해도가 부족했습니다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4126F9-C402-4C73-9B2E-B71B536A0FE2}"/>
              </a:ext>
            </a:extLst>
          </p:cNvPr>
          <p:cNvSpPr txBox="1"/>
          <p:nvPr/>
        </p:nvSpPr>
        <p:spPr>
          <a:xfrm>
            <a:off x="6632071" y="5255381"/>
            <a:ext cx="462291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머신러닝을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진행할 때 기반 데이터나 전 처리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기법에 따라 정확도가 크게 변한다는 것을 알게 되었고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기본적인 처리과정에 대하여 알게 되었습니다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.</a:t>
            </a:r>
          </a:p>
          <a:p>
            <a:pPr algn="ctr">
              <a:lnSpc>
                <a:spcPct val="120000"/>
              </a:lnSpc>
              <a:defRPr/>
            </a:pP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시연 및 </a:t>
              </a:r>
              <a:r>
                <a:rPr lang="en-US" altLang="ko-KR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Q&amp;A</a:t>
              </a:r>
              <a:endParaRPr lang="ko-KR" altLang="en-US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6F194B-A6CF-438B-A6DD-824395DA81DC}"/>
              </a:ext>
            </a:extLst>
          </p:cNvPr>
          <p:cNvSpPr txBox="1"/>
          <p:nvPr/>
        </p:nvSpPr>
        <p:spPr>
          <a:xfrm>
            <a:off x="4379261" y="3809622"/>
            <a:ext cx="34334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세방고딕 Regular" panose="00000500000000000000" pitchFamily="2" charset="-127"/>
                <a:ea typeface="세방고딕 Regular" panose="00000500000000000000" pitchFamily="2" charset="-127"/>
                <a:hlinkClick r:id="rId8"/>
              </a:rPr>
              <a:t>시연 페이지로 이동</a:t>
            </a:r>
            <a:endParaRPr lang="ko-KR" altLang="en-US" sz="3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9AD76-5802-4140-838F-57F434545699}"/>
              </a:ext>
            </a:extLst>
          </p:cNvPr>
          <p:cNvSpPr txBox="1"/>
          <p:nvPr/>
        </p:nvSpPr>
        <p:spPr>
          <a:xfrm>
            <a:off x="3215680" y="5445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566815" y="1925028"/>
            <a:ext cx="10538855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3014905" y="2974617"/>
              <a:ext cx="1704241" cy="413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 </a:t>
              </a: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 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2792086" y="3850554"/>
              <a:ext cx="2114390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F37DD8A-0E1F-4747-A327-96A3303A4A45}"/>
              </a:ext>
            </a:extLst>
          </p:cNvPr>
          <p:cNvSpPr/>
          <p:nvPr/>
        </p:nvSpPr>
        <p:spPr>
          <a:xfrm>
            <a:off x="821068" y="3579102"/>
            <a:ext cx="2647132" cy="175684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DEA3499-AC8F-4605-A678-5727AAFA9890}"/>
              </a:ext>
            </a:extLst>
          </p:cNvPr>
          <p:cNvSpPr/>
          <p:nvPr/>
        </p:nvSpPr>
        <p:spPr>
          <a:xfrm>
            <a:off x="8192203" y="3622688"/>
            <a:ext cx="2647132" cy="175684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B55E99-097D-47CA-A242-BAFC353D315D}"/>
              </a:ext>
            </a:extLst>
          </p:cNvPr>
          <p:cNvSpPr txBox="1"/>
          <p:nvPr/>
        </p:nvSpPr>
        <p:spPr>
          <a:xfrm>
            <a:off x="8192203" y="3635609"/>
            <a:ext cx="278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웹사이트</a:t>
            </a:r>
            <a:r>
              <a:rPr lang="en-US" altLang="ko-KR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(JSP)</a:t>
            </a:r>
            <a:endParaRPr lang="ko-KR" altLang="en-US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C7F65D-F0FE-4799-987E-1B4D19514D25}"/>
              </a:ext>
            </a:extLst>
          </p:cNvPr>
          <p:cNvSpPr txBox="1"/>
          <p:nvPr/>
        </p:nvSpPr>
        <p:spPr>
          <a:xfrm>
            <a:off x="8264830" y="4092335"/>
            <a:ext cx="2647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DB</a:t>
            </a:r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에서 데이터를 받아와</a:t>
            </a:r>
            <a:endParaRPr lang="en-US" altLang="ko-KR" sz="15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화면에 띄워 날씨와 </a:t>
            </a:r>
            <a:endParaRPr lang="en-US" altLang="ko-KR" sz="15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해당음식의 상관관계를</a:t>
            </a:r>
            <a:endParaRPr lang="en-US" altLang="ko-KR" sz="15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유추할 수 있도록 함 </a:t>
            </a:r>
            <a:endParaRPr lang="en-US" altLang="ko-KR" sz="15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F92A75-89CF-4F55-8040-B80EA67AFCBD}"/>
              </a:ext>
            </a:extLst>
          </p:cNvPr>
          <p:cNvSpPr txBox="1"/>
          <p:nvPr/>
        </p:nvSpPr>
        <p:spPr>
          <a:xfrm>
            <a:off x="932565" y="3595455"/>
            <a:ext cx="239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빅데이터</a:t>
            </a:r>
            <a:r>
              <a:rPr lang="en-US" altLang="ko-KR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(Python)</a:t>
            </a:r>
            <a:endParaRPr lang="ko-KR" altLang="en-US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8DA826-816D-4293-A898-0B1BE3DE9E26}"/>
              </a:ext>
            </a:extLst>
          </p:cNvPr>
          <p:cNvSpPr txBox="1"/>
          <p:nvPr/>
        </p:nvSpPr>
        <p:spPr>
          <a:xfrm>
            <a:off x="773367" y="3954443"/>
            <a:ext cx="2647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트위터</a:t>
            </a:r>
            <a:r>
              <a:rPr lang="en-US" altLang="ko-KR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인스타에서 </a:t>
            </a:r>
            <a:endParaRPr lang="en-US" altLang="ko-KR" sz="15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필요한 정보 수집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8C1D0A-7C6D-4550-81B2-5C81458F7C6B}"/>
              </a:ext>
            </a:extLst>
          </p:cNvPr>
          <p:cNvSpPr txBox="1"/>
          <p:nvPr/>
        </p:nvSpPr>
        <p:spPr>
          <a:xfrm>
            <a:off x="784938" y="4651784"/>
            <a:ext cx="2647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수집된 정보를 분류</a:t>
            </a:r>
            <a:r>
              <a:rPr lang="en-US" altLang="ko-KR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</a:p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분류된 데이터를 분석</a:t>
            </a:r>
            <a:endParaRPr lang="en-US" altLang="ko-KR" sz="15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C493AA7-FD8D-4AB6-A029-6D63DDDC66C3}"/>
              </a:ext>
            </a:extLst>
          </p:cNvPr>
          <p:cNvSpPr/>
          <p:nvPr/>
        </p:nvSpPr>
        <p:spPr>
          <a:xfrm>
            <a:off x="4584681" y="3622941"/>
            <a:ext cx="2647132" cy="175684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3817C9-D350-40D5-BBDF-2F0EA18705AC}"/>
              </a:ext>
            </a:extLst>
          </p:cNvPr>
          <p:cNvSpPr txBox="1"/>
          <p:nvPr/>
        </p:nvSpPr>
        <p:spPr>
          <a:xfrm>
            <a:off x="4742027" y="3635609"/>
            <a:ext cx="239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데이터베이스</a:t>
            </a:r>
            <a:r>
              <a:rPr lang="en-US" altLang="ko-KR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en-US" altLang="ko-KR" dirty="0" err="1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mysql</a:t>
            </a:r>
            <a:r>
              <a:rPr lang="en-US" altLang="ko-KR" dirty="0">
                <a:solidFill>
                  <a:srgbClr val="C0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  <a:endParaRPr lang="ko-KR" altLang="en-US" dirty="0">
              <a:solidFill>
                <a:srgbClr val="C0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B10950-47A8-4A00-8AF1-8118CC9604E7}"/>
              </a:ext>
            </a:extLst>
          </p:cNvPr>
          <p:cNvSpPr txBox="1"/>
          <p:nvPr/>
        </p:nvSpPr>
        <p:spPr>
          <a:xfrm>
            <a:off x="4608384" y="4108448"/>
            <a:ext cx="2647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원본 데이터를 </a:t>
            </a:r>
            <a:endParaRPr lang="en-US" altLang="ko-KR" sz="15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저장</a:t>
            </a:r>
            <a:r>
              <a:rPr lang="en-US" altLang="ko-KR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 </a:t>
            </a:r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저장된 데이터를 </a:t>
            </a:r>
            <a:endParaRPr lang="en-US" altLang="ko-KR" sz="15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정제</a:t>
            </a:r>
            <a:r>
              <a:rPr lang="en-US" altLang="ko-KR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분류</a:t>
            </a:r>
            <a:r>
              <a:rPr lang="en-US" altLang="ko-KR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종합하여 웹사이트에 들어갈 </a:t>
            </a:r>
            <a:r>
              <a:rPr lang="en-US" altLang="ko-KR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DB</a:t>
            </a:r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생성</a:t>
            </a:r>
            <a:endParaRPr lang="en-US" altLang="ko-KR" sz="15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818177" y="1954804"/>
            <a:ext cx="10490734" cy="4345452"/>
            <a:chOff x="5066540" y="2373418"/>
            <a:chExt cx="2122307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87346" y="2724495"/>
              <a:ext cx="1704241" cy="413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활용 장비 및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 </a:t>
              </a: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재료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33" name="Google Shape;155;p6" descr="preencoded.png">
            <a:extLst>
              <a:ext uri="{FF2B5EF4-FFF2-40B4-BE49-F238E27FC236}">
                <a16:creationId xmlns:a16="http://schemas.microsoft.com/office/drawing/2014/main" id="{7EAA0D00-4BC9-4DE1-9247-5CFE0D3EACE2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108410" y="2764684"/>
            <a:ext cx="608648" cy="60864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56;p6">
            <a:extLst>
              <a:ext uri="{FF2B5EF4-FFF2-40B4-BE49-F238E27FC236}">
                <a16:creationId xmlns:a16="http://schemas.microsoft.com/office/drawing/2014/main" id="{E2D73F42-A065-442E-AC7D-4E6B1EE7C7B8}"/>
              </a:ext>
            </a:extLst>
          </p:cNvPr>
          <p:cNvSpPr/>
          <p:nvPr/>
        </p:nvSpPr>
        <p:spPr>
          <a:xfrm>
            <a:off x="2891161" y="3251720"/>
            <a:ext cx="2029063" cy="39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499"/>
              <a:buFont typeface="Crimson Pro"/>
              <a:buNone/>
            </a:pPr>
            <a:r>
              <a:rPr lang="en-US" sz="2499" b="1" dirty="0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Technic</a:t>
            </a:r>
            <a:endParaRPr sz="249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161;p6" descr="preencoded.png">
            <a:extLst>
              <a:ext uri="{FF2B5EF4-FFF2-40B4-BE49-F238E27FC236}">
                <a16:creationId xmlns:a16="http://schemas.microsoft.com/office/drawing/2014/main" id="{3DD4851E-CC75-40E3-897E-C62A436989D3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759217" y="2764684"/>
            <a:ext cx="608648" cy="60864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62;p6">
            <a:extLst>
              <a:ext uri="{FF2B5EF4-FFF2-40B4-BE49-F238E27FC236}">
                <a16:creationId xmlns:a16="http://schemas.microsoft.com/office/drawing/2014/main" id="{DBE26C9B-9BBC-425E-A29D-6D95FD20D4EC}"/>
              </a:ext>
            </a:extLst>
          </p:cNvPr>
          <p:cNvSpPr/>
          <p:nvPr/>
        </p:nvSpPr>
        <p:spPr>
          <a:xfrm>
            <a:off x="5745357" y="3240989"/>
            <a:ext cx="2029182" cy="39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499"/>
              <a:buFont typeface="Crimson Pro"/>
              <a:buNone/>
            </a:pPr>
            <a:r>
              <a:rPr lang="en-US" sz="2499" b="1" dirty="0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Tool</a:t>
            </a:r>
            <a:endParaRPr sz="249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170;p6" descr="preencoded.png">
            <a:extLst>
              <a:ext uri="{FF2B5EF4-FFF2-40B4-BE49-F238E27FC236}">
                <a16:creationId xmlns:a16="http://schemas.microsoft.com/office/drawing/2014/main" id="{5CF569CD-9527-4CBA-B130-5B4D08E2FDD9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195443" y="2764684"/>
            <a:ext cx="608648" cy="60864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71;p6">
            <a:extLst>
              <a:ext uri="{FF2B5EF4-FFF2-40B4-BE49-F238E27FC236}">
                <a16:creationId xmlns:a16="http://schemas.microsoft.com/office/drawing/2014/main" id="{B5F51F6E-2C71-429D-A5F4-3008CFEA856D}"/>
              </a:ext>
            </a:extLst>
          </p:cNvPr>
          <p:cNvSpPr/>
          <p:nvPr/>
        </p:nvSpPr>
        <p:spPr>
          <a:xfrm>
            <a:off x="7977420" y="3272152"/>
            <a:ext cx="2029063" cy="33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083"/>
              <a:buFont typeface="Crimson Pro"/>
              <a:buNone/>
            </a:pPr>
            <a:r>
              <a:rPr lang="en-US" sz="2083" b="1" dirty="0" err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DataBase</a:t>
            </a:r>
            <a:endParaRPr sz="2083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57;p6">
            <a:extLst>
              <a:ext uri="{FF2B5EF4-FFF2-40B4-BE49-F238E27FC236}">
                <a16:creationId xmlns:a16="http://schemas.microsoft.com/office/drawing/2014/main" id="{E39D1E2D-1C8E-491E-8908-466DD2C4AC1C}"/>
              </a:ext>
            </a:extLst>
          </p:cNvPr>
          <p:cNvSpPr/>
          <p:nvPr/>
        </p:nvSpPr>
        <p:spPr>
          <a:xfrm>
            <a:off x="2359338" y="3619449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HTML5</a:t>
            </a:r>
            <a:endParaRPr lang="en-US"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  <p:sp>
        <p:nvSpPr>
          <p:cNvPr id="51" name="Google Shape;172;p6">
            <a:extLst>
              <a:ext uri="{FF2B5EF4-FFF2-40B4-BE49-F238E27FC236}">
                <a16:creationId xmlns:a16="http://schemas.microsoft.com/office/drawing/2014/main" id="{3FE6180C-3D68-49DF-8213-B7764C426A50}"/>
              </a:ext>
            </a:extLst>
          </p:cNvPr>
          <p:cNvSpPr/>
          <p:nvPr/>
        </p:nvSpPr>
        <p:spPr>
          <a:xfrm>
            <a:off x="7654423" y="3530007"/>
            <a:ext cx="1690688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666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MYSQL 8.0</a:t>
            </a:r>
            <a:endParaRPr dirty="0"/>
          </a:p>
          <a:p>
            <a:pPr marL="342900" marR="0" lvl="0" indent="-237109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6"/>
              <a:buFont typeface="Calibri"/>
              <a:buNone/>
            </a:pPr>
            <a:endParaRPr sz="1666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157;p6">
            <a:extLst>
              <a:ext uri="{FF2B5EF4-FFF2-40B4-BE49-F238E27FC236}">
                <a16:creationId xmlns:a16="http://schemas.microsoft.com/office/drawing/2014/main" id="{3A3F3705-7219-49E0-8D96-EC02F81C1B8A}"/>
              </a:ext>
            </a:extLst>
          </p:cNvPr>
          <p:cNvSpPr/>
          <p:nvPr/>
        </p:nvSpPr>
        <p:spPr>
          <a:xfrm>
            <a:off x="2368837" y="3952383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CSS 3</a:t>
            </a:r>
            <a:endParaRPr lang="en-US"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  <p:sp>
        <p:nvSpPr>
          <p:cNvPr id="65" name="Google Shape;157;p6">
            <a:extLst>
              <a:ext uri="{FF2B5EF4-FFF2-40B4-BE49-F238E27FC236}">
                <a16:creationId xmlns:a16="http://schemas.microsoft.com/office/drawing/2014/main" id="{34F5D200-840D-4D04-9702-A74CB642E914}"/>
              </a:ext>
            </a:extLst>
          </p:cNvPr>
          <p:cNvSpPr/>
          <p:nvPr/>
        </p:nvSpPr>
        <p:spPr>
          <a:xfrm>
            <a:off x="2368837" y="4291205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altLang="ko-KR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JAVA 1.8( JSP, JDBC)</a:t>
            </a:r>
            <a:endParaRPr lang="en-US"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  <p:sp>
        <p:nvSpPr>
          <p:cNvPr id="66" name="Google Shape;157;p6">
            <a:extLst>
              <a:ext uri="{FF2B5EF4-FFF2-40B4-BE49-F238E27FC236}">
                <a16:creationId xmlns:a16="http://schemas.microsoft.com/office/drawing/2014/main" id="{D0C4FE52-DE1B-4E10-BAF2-5FCFD5BFBAFF}"/>
              </a:ext>
            </a:extLst>
          </p:cNvPr>
          <p:cNvSpPr/>
          <p:nvPr/>
        </p:nvSpPr>
        <p:spPr>
          <a:xfrm>
            <a:off x="2368837" y="4607393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JAVASCRIPT</a:t>
            </a:r>
            <a:endParaRPr lang="en-US"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  <p:sp>
        <p:nvSpPr>
          <p:cNvPr id="67" name="Google Shape;157;p6">
            <a:extLst>
              <a:ext uri="{FF2B5EF4-FFF2-40B4-BE49-F238E27FC236}">
                <a16:creationId xmlns:a16="http://schemas.microsoft.com/office/drawing/2014/main" id="{489B4DDD-2874-4B66-AEB8-0F30AB5624FA}"/>
              </a:ext>
            </a:extLst>
          </p:cNvPr>
          <p:cNvSpPr/>
          <p:nvPr/>
        </p:nvSpPr>
        <p:spPr>
          <a:xfrm>
            <a:off x="2368837" y="4937772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PYTHON 3.12</a:t>
            </a:r>
            <a:endParaRPr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  <p:sp>
        <p:nvSpPr>
          <p:cNvPr id="68" name="Google Shape;157;p6">
            <a:extLst>
              <a:ext uri="{FF2B5EF4-FFF2-40B4-BE49-F238E27FC236}">
                <a16:creationId xmlns:a16="http://schemas.microsoft.com/office/drawing/2014/main" id="{34A7F13E-4876-417F-A585-015A4F00F8DB}"/>
              </a:ext>
            </a:extLst>
          </p:cNvPr>
          <p:cNvSpPr/>
          <p:nvPr/>
        </p:nvSpPr>
        <p:spPr>
          <a:xfrm>
            <a:off x="4942079" y="3622056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ECLIPSE 4.14</a:t>
            </a:r>
            <a:endParaRPr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  <p:sp>
        <p:nvSpPr>
          <p:cNvPr id="69" name="Google Shape;157;p6">
            <a:extLst>
              <a:ext uri="{FF2B5EF4-FFF2-40B4-BE49-F238E27FC236}">
                <a16:creationId xmlns:a16="http://schemas.microsoft.com/office/drawing/2014/main" id="{9111412F-29DF-4652-9F57-3D5DAECBC601}"/>
              </a:ext>
            </a:extLst>
          </p:cNvPr>
          <p:cNvSpPr/>
          <p:nvPr/>
        </p:nvSpPr>
        <p:spPr>
          <a:xfrm>
            <a:off x="4942078" y="3988692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draw.io(24.7.17)</a:t>
            </a:r>
            <a:endParaRPr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  <p:sp>
        <p:nvSpPr>
          <p:cNvPr id="70" name="Google Shape;157;p6">
            <a:extLst>
              <a:ext uri="{FF2B5EF4-FFF2-40B4-BE49-F238E27FC236}">
                <a16:creationId xmlns:a16="http://schemas.microsoft.com/office/drawing/2014/main" id="{F61791D7-2B3F-433B-ABE1-C50E66F04BBB}"/>
              </a:ext>
            </a:extLst>
          </p:cNvPr>
          <p:cNvSpPr/>
          <p:nvPr/>
        </p:nvSpPr>
        <p:spPr>
          <a:xfrm>
            <a:off x="4942078" y="4289550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Apache Tomcat 9.0</a:t>
            </a:r>
            <a:endParaRPr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  <p:sp>
        <p:nvSpPr>
          <p:cNvPr id="71" name="Google Shape;157;p6">
            <a:extLst>
              <a:ext uri="{FF2B5EF4-FFF2-40B4-BE49-F238E27FC236}">
                <a16:creationId xmlns:a16="http://schemas.microsoft.com/office/drawing/2014/main" id="{0D5B867B-4A83-49F6-A944-BFAF38C68136}"/>
              </a:ext>
            </a:extLst>
          </p:cNvPr>
          <p:cNvSpPr/>
          <p:nvPr/>
        </p:nvSpPr>
        <p:spPr>
          <a:xfrm>
            <a:off x="4942077" y="4613661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Erwin 7.3.4</a:t>
            </a:r>
            <a:endParaRPr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  <p:sp>
        <p:nvSpPr>
          <p:cNvPr id="72" name="Google Shape;157;p6">
            <a:extLst>
              <a:ext uri="{FF2B5EF4-FFF2-40B4-BE49-F238E27FC236}">
                <a16:creationId xmlns:a16="http://schemas.microsoft.com/office/drawing/2014/main" id="{4C07F60F-3764-4F09-A17E-E7721298D278}"/>
              </a:ext>
            </a:extLst>
          </p:cNvPr>
          <p:cNvSpPr/>
          <p:nvPr/>
        </p:nvSpPr>
        <p:spPr>
          <a:xfrm>
            <a:off x="4942077" y="4932779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Visual SVN 4.8</a:t>
            </a:r>
            <a:endParaRPr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  <p:sp>
        <p:nvSpPr>
          <p:cNvPr id="73" name="Google Shape;157;p6">
            <a:extLst>
              <a:ext uri="{FF2B5EF4-FFF2-40B4-BE49-F238E27FC236}">
                <a16:creationId xmlns:a16="http://schemas.microsoft.com/office/drawing/2014/main" id="{5964230F-031B-4766-8A38-37603EF521EB}"/>
              </a:ext>
            </a:extLst>
          </p:cNvPr>
          <p:cNvSpPr/>
          <p:nvPr/>
        </p:nvSpPr>
        <p:spPr>
          <a:xfrm>
            <a:off x="4940850" y="5222008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400" dirty="0" err="1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VisualStudioCode</a:t>
            </a:r>
            <a:r>
              <a:rPr lang="en-US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 1.94.2</a:t>
            </a:r>
            <a:endParaRPr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  <p:sp>
        <p:nvSpPr>
          <p:cNvPr id="47" name="Google Shape;157;p6">
            <a:extLst>
              <a:ext uri="{FF2B5EF4-FFF2-40B4-BE49-F238E27FC236}">
                <a16:creationId xmlns:a16="http://schemas.microsoft.com/office/drawing/2014/main" id="{122A94BC-16B7-4554-AF97-4C670B526229}"/>
              </a:ext>
            </a:extLst>
          </p:cNvPr>
          <p:cNvSpPr/>
          <p:nvPr/>
        </p:nvSpPr>
        <p:spPr>
          <a:xfrm>
            <a:off x="4939623" y="5562004"/>
            <a:ext cx="2635653" cy="33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66"/>
              <a:buFont typeface="Open Sans"/>
              <a:buChar char="•"/>
            </a:pPr>
            <a:r>
              <a:rPr lang="en-US" sz="1400" dirty="0">
                <a:solidFill>
                  <a:srgbClr val="44372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Open Sans"/>
                <a:sym typeface="Open Sans"/>
              </a:rPr>
              <a:t>Spyder IDE 5.5.1</a:t>
            </a:r>
            <a:endParaRPr sz="1400" dirty="0">
              <a:solidFill>
                <a:schemeClr val="dk1"/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62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241230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519989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51448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63022" y="1925028"/>
            <a:ext cx="10626055" cy="4420296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2789553"/>
              <a:ext cx="1704241" cy="413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 </a:t>
              </a: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1BC33C4-D6F4-480E-AC58-A01855156B5A}"/>
              </a:ext>
            </a:extLst>
          </p:cNvPr>
          <p:cNvSpPr/>
          <p:nvPr/>
        </p:nvSpPr>
        <p:spPr>
          <a:xfrm>
            <a:off x="4117641" y="2806721"/>
            <a:ext cx="3166006" cy="310655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EF2431B-A9F9-49E5-BA18-B1F939BE9C3F}"/>
              </a:ext>
            </a:extLst>
          </p:cNvPr>
          <p:cNvSpPr/>
          <p:nvPr/>
        </p:nvSpPr>
        <p:spPr>
          <a:xfrm>
            <a:off x="6180503" y="3219487"/>
            <a:ext cx="879429" cy="527645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인스타 정보</a:t>
            </a:r>
            <a:endParaRPr lang="en-US" altLang="ko-KR" sz="1200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044F1F4-A9DC-4C3E-984F-5A04E5EF8D8E}"/>
              </a:ext>
            </a:extLst>
          </p:cNvPr>
          <p:cNvSpPr/>
          <p:nvPr/>
        </p:nvSpPr>
        <p:spPr>
          <a:xfrm>
            <a:off x="6196672" y="3792123"/>
            <a:ext cx="871768" cy="610209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트위터 </a:t>
            </a:r>
            <a:endParaRPr lang="en-US" altLang="ko-KR" sz="1200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정보</a:t>
            </a:r>
            <a:endParaRPr lang="en-US" altLang="ko-KR" sz="1200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8F37C9F-BB6A-4C63-B1C9-2A8F2C6A4D29}"/>
              </a:ext>
            </a:extLst>
          </p:cNvPr>
          <p:cNvSpPr/>
          <p:nvPr/>
        </p:nvSpPr>
        <p:spPr>
          <a:xfrm>
            <a:off x="6187032" y="4532827"/>
            <a:ext cx="871769" cy="506955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기상 정보</a:t>
            </a:r>
            <a:endParaRPr lang="en-US" altLang="ko-KR" sz="1200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C85E593-FEB7-4D7E-B3C8-B79B8AFC6A29}"/>
              </a:ext>
            </a:extLst>
          </p:cNvPr>
          <p:cNvSpPr/>
          <p:nvPr/>
        </p:nvSpPr>
        <p:spPr>
          <a:xfrm>
            <a:off x="4097748" y="3957188"/>
            <a:ext cx="1135843" cy="397251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 정보</a:t>
            </a:r>
            <a:endParaRPr lang="en-US" altLang="ko-KR" sz="1400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E6A90B-B6EF-4A85-B929-BBEAB01DB071}"/>
              </a:ext>
            </a:extLst>
          </p:cNvPr>
          <p:cNvSpPr txBox="1"/>
          <p:nvPr/>
        </p:nvSpPr>
        <p:spPr>
          <a:xfrm>
            <a:off x="4115526" y="2922163"/>
            <a:ext cx="29529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데이터 베이스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38BF5F9-876C-4A67-939B-772162A03469}"/>
              </a:ext>
            </a:extLst>
          </p:cNvPr>
          <p:cNvSpPr/>
          <p:nvPr/>
        </p:nvSpPr>
        <p:spPr>
          <a:xfrm>
            <a:off x="971257" y="2806720"/>
            <a:ext cx="2903935" cy="310655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7AE5B8-DE79-4535-B385-7355319B62BA}"/>
              </a:ext>
            </a:extLst>
          </p:cNvPr>
          <p:cNvSpPr txBox="1"/>
          <p:nvPr/>
        </p:nvSpPr>
        <p:spPr>
          <a:xfrm>
            <a:off x="1097496" y="2897863"/>
            <a:ext cx="26164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웹사이트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ABE897B-6B40-46C5-BB28-3A05FC959B15}"/>
              </a:ext>
            </a:extLst>
          </p:cNvPr>
          <p:cNvSpPr/>
          <p:nvPr/>
        </p:nvSpPr>
        <p:spPr>
          <a:xfrm>
            <a:off x="1161945" y="3915981"/>
            <a:ext cx="1539573" cy="397251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화면에 표기</a:t>
            </a:r>
            <a:endParaRPr lang="en-US" altLang="ko-KR" sz="1400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3434FAF-5305-4DF0-8CBA-3F8FD6673C1F}"/>
              </a:ext>
            </a:extLst>
          </p:cNvPr>
          <p:cNvSpPr/>
          <p:nvPr/>
        </p:nvSpPr>
        <p:spPr>
          <a:xfrm>
            <a:off x="6180504" y="5085721"/>
            <a:ext cx="887936" cy="688177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음식관련 </a:t>
            </a:r>
            <a:endParaRPr lang="en-US" altLang="ko-KR" sz="1200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정보</a:t>
            </a:r>
            <a:endParaRPr lang="en-US" altLang="ko-KR" sz="1200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3A756C1-279C-43B1-B156-C9E1C9086CAA}"/>
              </a:ext>
            </a:extLst>
          </p:cNvPr>
          <p:cNvSpPr/>
          <p:nvPr/>
        </p:nvSpPr>
        <p:spPr>
          <a:xfrm>
            <a:off x="7514186" y="2806721"/>
            <a:ext cx="3166006" cy="310655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2DFEF4-17C0-4EF4-A1C1-B1F59AF65413}"/>
              </a:ext>
            </a:extLst>
          </p:cNvPr>
          <p:cNvSpPr txBox="1"/>
          <p:nvPr/>
        </p:nvSpPr>
        <p:spPr>
          <a:xfrm>
            <a:off x="7794152" y="2901482"/>
            <a:ext cx="26223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수집대상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8ED0A072-3961-4819-8AC2-3150A84DF376}"/>
              </a:ext>
            </a:extLst>
          </p:cNvPr>
          <p:cNvSpPr/>
          <p:nvPr/>
        </p:nvSpPr>
        <p:spPr>
          <a:xfrm>
            <a:off x="8477493" y="3523203"/>
            <a:ext cx="1825026" cy="397251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소셜네트워크</a:t>
            </a:r>
            <a:endParaRPr lang="en-US" altLang="ko-KR" sz="1400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4E4FD2-6315-4B46-B9E7-600731C14941}"/>
              </a:ext>
            </a:extLst>
          </p:cNvPr>
          <p:cNvSpPr txBox="1"/>
          <p:nvPr/>
        </p:nvSpPr>
        <p:spPr>
          <a:xfrm>
            <a:off x="7249077" y="3483056"/>
            <a:ext cx="178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Python(</a:t>
            </a:r>
            <a:r>
              <a:rPr lang="ko-KR" altLang="en-US" sz="12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크롤링</a:t>
            </a: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  <a:endParaRPr lang="ko-KR" altLang="en-US" sz="12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7DB6D11-904D-40DF-9B2F-3703039EAA9A}"/>
              </a:ext>
            </a:extLst>
          </p:cNvPr>
          <p:cNvCxnSpPr>
            <a:cxnSpLocks/>
          </p:cNvCxnSpPr>
          <p:nvPr/>
        </p:nvCxnSpPr>
        <p:spPr>
          <a:xfrm flipH="1">
            <a:off x="2793573" y="4127301"/>
            <a:ext cx="1251478" cy="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51B96DD-090A-47FB-9CF6-F93E7D71B1EA}"/>
              </a:ext>
            </a:extLst>
          </p:cNvPr>
          <p:cNvSpPr txBox="1"/>
          <p:nvPr/>
        </p:nvSpPr>
        <p:spPr>
          <a:xfrm>
            <a:off x="3113832" y="3850601"/>
            <a:ext cx="759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JAVA </a:t>
            </a: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웹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E87209-4EBE-4117-A079-8793B97FAF9D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7058801" y="3721829"/>
            <a:ext cx="1418692" cy="14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ABF943F-DFB5-42AE-A6F2-6D63ABB39082}"/>
              </a:ext>
            </a:extLst>
          </p:cNvPr>
          <p:cNvSpPr/>
          <p:nvPr/>
        </p:nvSpPr>
        <p:spPr>
          <a:xfrm>
            <a:off x="8430495" y="4822567"/>
            <a:ext cx="1825026" cy="397251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기타 웹사이트</a:t>
            </a:r>
            <a:endParaRPr lang="en-US" altLang="ko-KR" sz="1400" dirty="0">
              <a:solidFill>
                <a:schemeClr val="tx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F54D0F-0AC7-47E3-9EDB-BE042E9241C1}"/>
              </a:ext>
            </a:extLst>
          </p:cNvPr>
          <p:cNvSpPr txBox="1"/>
          <p:nvPr/>
        </p:nvSpPr>
        <p:spPr>
          <a:xfrm>
            <a:off x="7536829" y="4778394"/>
            <a:ext cx="1051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다운로드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9470992-4469-412C-BE86-EEDCC14B66E5}"/>
              </a:ext>
            </a:extLst>
          </p:cNvPr>
          <p:cNvCxnSpPr>
            <a:cxnSpLocks/>
          </p:cNvCxnSpPr>
          <p:nvPr/>
        </p:nvCxnSpPr>
        <p:spPr>
          <a:xfrm flipH="1">
            <a:off x="7058801" y="5049810"/>
            <a:ext cx="1371695" cy="1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8ED413A-1F3B-41BF-8BB8-FC7CF579B57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45267" y="3780116"/>
            <a:ext cx="971774" cy="370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832F358-5633-4D4E-AA94-DBB0FFDEDAD0}"/>
              </a:ext>
            </a:extLst>
          </p:cNvPr>
          <p:cNvCxnSpPr>
            <a:cxnSpLocks/>
            <a:endCxn id="42" idx="3"/>
          </p:cNvCxnSpPr>
          <p:nvPr/>
        </p:nvCxnSpPr>
        <p:spPr>
          <a:xfrm rot="10800000">
            <a:off x="5233591" y="4155815"/>
            <a:ext cx="946912" cy="929907"/>
          </a:xfrm>
          <a:prstGeom prst="bentConnector3">
            <a:avLst>
              <a:gd name="adj1" fmla="val 473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7C49B5C-895D-47E8-8665-134E5A8DBBD7}"/>
              </a:ext>
            </a:extLst>
          </p:cNvPr>
          <p:cNvSpPr txBox="1"/>
          <p:nvPr/>
        </p:nvSpPr>
        <p:spPr>
          <a:xfrm>
            <a:off x="4250140" y="4478917"/>
            <a:ext cx="164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Python</a:t>
            </a:r>
          </a:p>
          <a:p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</a:t>
            </a: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종합</a:t>
            </a: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정제</a:t>
            </a: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,</a:t>
            </a: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분석</a:t>
            </a: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)</a:t>
            </a:r>
            <a:endParaRPr lang="ko-KR" altLang="en-US" sz="12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31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795651" y="1933911"/>
            <a:ext cx="10515387" cy="4447417"/>
            <a:chOff x="9624026" y="2373418"/>
            <a:chExt cx="2129564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활용방안 및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4026" y="3966815"/>
              <a:ext cx="2122307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10000"/>
                </a:lnSpc>
                <a:buFont typeface="Wingdings" panose="05000000000000000000" pitchFamily="2" charset="2"/>
                <a:buChar char="l"/>
                <a:defRPr/>
              </a:pPr>
              <a:r>
                <a:rPr lang="ko-KR" altLang="en-US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최근은 사계절 중 여름</a:t>
              </a:r>
              <a:r>
                <a:rPr lang="en-US" altLang="ko-KR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</a:t>
              </a:r>
              <a:r>
                <a:rPr lang="ko-KR" altLang="en-US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겨울 만 있다고 느낄 정도로 극단적인 날씨 성향을 보이고 있으며</a:t>
              </a:r>
              <a:r>
                <a:rPr lang="en-US" altLang="ko-KR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 </a:t>
              </a:r>
              <a:r>
                <a:rPr lang="ko-KR" altLang="en-US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하루하루 크게 변화 할 때도 </a:t>
              </a:r>
              <a:br>
                <a:rPr lang="en-US" altLang="ko-KR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</a:br>
              <a:r>
                <a:rPr lang="ko-KR" altLang="en-US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있습니다</a:t>
              </a:r>
              <a:r>
                <a:rPr lang="en-US" altLang="ko-KR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.</a:t>
              </a:r>
              <a:br>
                <a:rPr lang="en-US" altLang="ko-KR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</a:br>
              <a:endParaRPr lang="en-US" altLang="ko-KR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  <a:p>
              <a:pPr marL="342900" indent="-342900">
                <a:lnSpc>
                  <a:spcPct val="110000"/>
                </a:lnSpc>
                <a:buFont typeface="Wingdings" panose="05000000000000000000" pitchFamily="2" charset="2"/>
                <a:buChar char="l"/>
                <a:defRPr/>
              </a:pPr>
              <a:r>
                <a:rPr lang="ko-KR" altLang="en-US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이런 환경에 따라 음식 선택에 어려움을 겪는 사람들에게 많은 사람들이 선택한 음식을 보여줌으로써 좀 더 좋은 선택을 </a:t>
              </a:r>
              <a:br>
                <a:rPr lang="en-US" altLang="ko-KR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</a:br>
              <a:r>
                <a:rPr lang="ko-KR" altLang="en-US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할 수 있게 도움이 될 것으로 보입니다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.</a:t>
              </a:r>
            </a:p>
            <a:p>
              <a:pPr marL="228600" indent="-228600">
                <a:lnSpc>
                  <a:spcPct val="110000"/>
                </a:lnSpc>
                <a:buFont typeface="Wingdings" panose="05000000000000000000" pitchFamily="2" charset="2"/>
                <a:buChar char="l"/>
                <a:defRPr/>
              </a:pP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  <a:p>
              <a:pPr marL="342900" indent="-342900">
                <a:lnSpc>
                  <a:spcPct val="110000"/>
                </a:lnSpc>
                <a:buFont typeface="Wingdings" panose="05000000000000000000" pitchFamily="2" charset="2"/>
                <a:buChar char="l"/>
                <a:defRPr/>
              </a:pPr>
              <a:r>
                <a:rPr lang="ko-KR" altLang="en-US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4F4335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또한</a:t>
              </a:r>
              <a:r>
                <a:rPr lang="en-US" altLang="ko-KR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4F4335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4F4335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본 프로젝트를 진행하면서 데이터 분석을 위하여 다양한 </a:t>
              </a:r>
              <a:r>
                <a:rPr lang="ko-KR" altLang="en-US" sz="16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4F4335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머신러닝의</a:t>
              </a:r>
              <a:r>
                <a:rPr lang="ko-KR" altLang="en-US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4F4335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기법을 사용할 것으로 보이며 그에 따라 </a:t>
              </a:r>
              <a:r>
                <a:rPr lang="en-US" altLang="ko-KR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4F4335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</a:t>
              </a:r>
              <a:br>
                <a:rPr lang="en-US" altLang="ko-KR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4F4335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</a:br>
              <a:r>
                <a:rPr lang="ko-KR" altLang="en-US" sz="16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4F4335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머신러닝에</a:t>
              </a:r>
              <a:r>
                <a:rPr lang="ko-KR" altLang="en-US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4F4335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대한 숙련도가 늘어날 것을 기대하고 있습니다</a:t>
              </a:r>
              <a:r>
                <a:rPr lang="en-US" altLang="ko-KR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4F4335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.</a:t>
              </a:r>
            </a:p>
            <a:p>
              <a:pPr marL="228600" indent="-228600">
                <a:lnSpc>
                  <a:spcPct val="110000"/>
                </a:lnSpc>
                <a:buFont typeface="Wingdings" panose="05000000000000000000" pitchFamily="2" charset="2"/>
                <a:buChar char="l"/>
                <a:defRPr/>
              </a:pP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33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22407"/>
              </p:ext>
            </p:extLst>
          </p:nvPr>
        </p:nvGraphicFramePr>
        <p:xfrm>
          <a:off x="524528" y="2721878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이성영</a:t>
                      </a:r>
                      <a:endParaRPr lang="ko-KR" altLang="en-US" sz="1800" b="0" i="0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류재원</a:t>
                      </a:r>
                      <a:endParaRPr lang="ko-KR" altLang="en-US" sz="1800" b="0" i="0" u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팀원</a:t>
                      </a: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엄대현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박진용 이사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(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유저인사이트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멘토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3492488"/>
            <a:ext cx="2713128" cy="358635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웹프로그래밍</a:t>
              </a:r>
              <a:r>
                <a:rPr lang="en-US" altLang="ko-KR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(JSP)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DB9036-58B9-295D-B4CC-A3EFD9142DF6}"/>
              </a:ext>
            </a:extLst>
          </p:cNvPr>
          <p:cNvGrpSpPr/>
          <p:nvPr/>
        </p:nvGrpSpPr>
        <p:grpSpPr>
          <a:xfrm>
            <a:off x="7579407" y="3492488"/>
            <a:ext cx="2713128" cy="549777"/>
            <a:chOff x="7579407" y="3492488"/>
            <a:chExt cx="2713128" cy="549777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E559751F-6247-AD32-B4A0-3DA72EDF65A4}"/>
                </a:ext>
              </a:extLst>
            </p:cNvPr>
            <p:cNvSpPr/>
            <p:nvPr/>
          </p:nvSpPr>
          <p:spPr>
            <a:xfrm>
              <a:off x="7579407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EE6FB7C8-B9B4-50B1-FEB2-7CBC32B9A834}"/>
                </a:ext>
              </a:extLst>
            </p:cNvPr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939653-3B3C-D5B2-6EA2-213E296BF351}"/>
                </a:ext>
              </a:extLst>
            </p:cNvPr>
            <p:cNvSpPr txBox="1"/>
            <p:nvPr/>
          </p:nvSpPr>
          <p:spPr>
            <a:xfrm>
              <a:off x="8133721" y="3519045"/>
              <a:ext cx="186656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정제</a:t>
              </a:r>
              <a:r>
                <a:rPr lang="en-US" altLang="ko-KR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분류</a:t>
              </a:r>
              <a:endPara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  <a:p>
              <a:pPr>
                <a:defRPr/>
              </a:pPr>
              <a:endPara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174C7E6C-425A-20A4-A214-6EC75734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</p:spPr>
        </p:pic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525872" y="4251550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525872" y="425155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5023036" y="4278107"/>
            <a:ext cx="1976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웹사이트 디자인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(HTML)</a:t>
            </a: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93097" y="4335700"/>
            <a:ext cx="216867" cy="1932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525872" y="5045671"/>
            <a:ext cx="2713128" cy="358635"/>
            <a:chOff x="4525872" y="5045671"/>
            <a:chExt cx="2713128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5023036" y="5072228"/>
              <a:ext cx="18665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DB </a:t>
              </a:r>
              <a:r>
                <a:rPr lang="ko-KR" altLang="en-US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설계</a:t>
              </a:r>
              <a:endPara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315D2B-355C-1615-E050-9A778001B89F}"/>
              </a:ext>
            </a:extLst>
          </p:cNvPr>
          <p:cNvGrpSpPr/>
          <p:nvPr/>
        </p:nvGrpSpPr>
        <p:grpSpPr>
          <a:xfrm>
            <a:off x="7579407" y="5045671"/>
            <a:ext cx="2713128" cy="358635"/>
            <a:chOff x="7579407" y="5045671"/>
            <a:chExt cx="2713128" cy="35863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D6C950-8B41-2D76-50B6-0D646375AB0D}"/>
                </a:ext>
              </a:extLst>
            </p:cNvPr>
            <p:cNvSpPr/>
            <p:nvPr/>
          </p:nvSpPr>
          <p:spPr>
            <a:xfrm>
              <a:off x="7579407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587C0B1-E8A6-C24D-7642-E82E3112FECD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4B626D-98A1-99BA-C6BF-9429BF93797D}"/>
                </a:ext>
              </a:extLst>
            </p:cNvPr>
            <p:cNvSpPr txBox="1"/>
            <p:nvPr/>
          </p:nvSpPr>
          <p:spPr>
            <a:xfrm>
              <a:off x="8133721" y="5072228"/>
              <a:ext cx="18665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수집</a:t>
              </a:r>
              <a:r>
                <a:rPr lang="en-US" altLang="ko-KR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분석</a:t>
              </a:r>
              <a:endPara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A974807F-F190-B444-17DF-2D7DAC1B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7579407" y="4251550"/>
            <a:ext cx="2713128" cy="358635"/>
            <a:chOff x="7579407" y="4251550"/>
            <a:chExt cx="2713128" cy="35863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1" y="4278107"/>
              <a:ext cx="18665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데이터 수집</a:t>
              </a:r>
              <a:r>
                <a:rPr lang="en-US" altLang="ko-KR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분석</a:t>
              </a:r>
              <a:endPara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86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5811259"/>
            <a:ext cx="4350872" cy="358635"/>
            <a:chOff x="4525872" y="5811259"/>
            <a:chExt cx="4350872" cy="35863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3749754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23036" y="5837816"/>
              <a:ext cx="38537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주제 선정 피드백</a:t>
              </a:r>
              <a:r>
                <a:rPr lang="en-US" altLang="ko-KR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프로젝트  질의응답</a:t>
              </a:r>
              <a:endPara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969F3684-33E6-E58A-09AC-85913516B8A8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 r="4407" b="11555"/>
          <a:stretch/>
        </p:blipFill>
        <p:spPr>
          <a:xfrm>
            <a:off x="10092346" y="4828596"/>
            <a:ext cx="2099654" cy="1557498"/>
          </a:xfrm>
          <a:prstGeom prst="rect">
            <a:avLst/>
          </a:prstGeom>
        </p:spPr>
      </p:pic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710050"/>
              </p:ext>
            </p:extLst>
          </p:nvPr>
        </p:nvGraphicFramePr>
        <p:xfrm>
          <a:off x="524528" y="2832100"/>
          <a:ext cx="11218265" cy="3619314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사전 기획</a:t>
                      </a: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9/23(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월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 ~ 9/24(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화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9/25(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월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 ~ 10/10(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목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인스타 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(10.18)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9/30(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화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 ~ 10/17(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목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차 데이터정제 </a:t>
                      </a: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분석과 동시진행</a:t>
                      </a: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모델링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10/14(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월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 ~10/24(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수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 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9/24(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화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 ~10/18(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금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 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9/23(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월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 ~ 10/25(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금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)(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총 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5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주</a:t>
                      </a:r>
                      <a:r>
                        <a:rPr kumimoji="0" lang="en-US" altLang="ko-KR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8" name="그래픽 97">
            <a:extLst>
              <a:ext uri="{FF2B5EF4-FFF2-40B4-BE49-F238E27FC236}">
                <a16:creationId xmlns:a16="http://schemas.microsoft.com/office/drawing/2014/main" id="{7F4AB473-373B-18DB-30DC-4876DEC9D5A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44800"/>
          <a:stretch/>
        </p:blipFill>
        <p:spPr>
          <a:xfrm rot="16200000">
            <a:off x="11244020" y="5770887"/>
            <a:ext cx="935617" cy="960347"/>
          </a:xfrm>
          <a:prstGeom prst="rect">
            <a:avLst/>
          </a:prstGeom>
        </p:spPr>
      </p:pic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1" y="3307757"/>
            <a:ext cx="2456768" cy="326913"/>
            <a:chOff x="4574111" y="3307757"/>
            <a:chExt cx="2456768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56768" cy="326913"/>
              <a:chOff x="4665551" y="3307757"/>
              <a:chExt cx="2456768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프로젝트 기획 및 주제 선정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83737" y="3307757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99304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기획안 작성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3841157"/>
            <a:ext cx="2474845" cy="326913"/>
            <a:chOff x="4574111" y="3841157"/>
            <a:chExt cx="2474845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326913"/>
              <a:chOff x="4665551" y="3307757"/>
              <a:chExt cx="2474845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spc="-3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트위터</a:t>
                </a:r>
                <a:r>
                  <a:rPr lang="en-US" altLang="ko-KR" sz="1200" spc="-3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, </a:t>
                </a:r>
                <a:r>
                  <a:rPr lang="ko-KR" altLang="en-US" sz="1200" spc="-3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인스타 데이터 수집</a:t>
                </a:r>
                <a:endParaRPr lang="en-US" altLang="ko-KR" sz="1200" spc="-3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383738" y="3841157"/>
            <a:ext cx="1813239" cy="326913"/>
            <a:chOff x="7383738" y="3841157"/>
            <a:chExt cx="1813239" cy="326913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813239" cy="326913"/>
              <a:chOff x="4665552" y="3307757"/>
              <a:chExt cx="1813239" cy="32691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46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기상청 데이터 수집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74112" y="4369794"/>
            <a:ext cx="2422158" cy="326913"/>
            <a:chOff x="4574112" y="4369794"/>
            <a:chExt cx="2422158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2" y="4369794"/>
              <a:ext cx="2422158" cy="326913"/>
              <a:chOff x="4665552" y="3307757"/>
              <a:chExt cx="2422158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2422158" cy="326913"/>
                <a:chOff x="4665552" y="3307757"/>
                <a:chExt cx="2592806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592806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4954770" y="3341776"/>
                <a:ext cx="21329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1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차 데이터 정제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(DB)</a:t>
                </a: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621" y="4963283"/>
            <a:ext cx="1205338" cy="494096"/>
            <a:chOff x="4574110" y="4896844"/>
            <a:chExt cx="1205338" cy="494096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0" y="4896844"/>
              <a:ext cx="1205338" cy="494096"/>
              <a:chOff x="4665550" y="3307757"/>
              <a:chExt cx="1205338" cy="494096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205337" cy="326913"/>
                <a:chOff x="4665552" y="3307757"/>
                <a:chExt cx="1290257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29025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60" y="3340188"/>
                <a:ext cx="8522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모델 생성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  <a:p>
                <a:pPr>
                  <a:defRPr/>
                </a:pP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74113" y="5427069"/>
            <a:ext cx="1750486" cy="326913"/>
            <a:chOff x="4574113" y="5427069"/>
            <a:chExt cx="1750486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3" y="5427069"/>
              <a:ext cx="1750486" cy="326913"/>
              <a:chOff x="4665553" y="3307757"/>
              <a:chExt cx="1750486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3" y="3307757"/>
                <a:ext cx="1437733" cy="326913"/>
                <a:chOff x="4665551" y="3307757"/>
                <a:chExt cx="153902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1" y="3307757"/>
                  <a:ext cx="153902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4930944" y="3340188"/>
                <a:ext cx="14850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 웹사이트 디자인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6079312" y="5414374"/>
            <a:ext cx="1821866" cy="339610"/>
            <a:chOff x="6079312" y="5414374"/>
            <a:chExt cx="1821866" cy="33961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6079312" y="5414374"/>
              <a:ext cx="1821866" cy="339610"/>
              <a:chOff x="3361126" y="3295062"/>
              <a:chExt cx="1821866" cy="339610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3361126" y="3295062"/>
                <a:ext cx="1499160" cy="339610"/>
                <a:chOff x="3269224" y="3293829"/>
                <a:chExt cx="1604780" cy="372564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3634002" y="3307758"/>
                  <a:ext cx="124000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3269224" y="3293829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3690112" y="3327492"/>
                <a:ext cx="14928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spc="-4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DB</a:t>
                </a:r>
                <a:r>
                  <a:rPr lang="ko-KR" altLang="en-US" sz="1200" spc="-4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 설계 및 구축</a:t>
                </a:r>
                <a:endParaRPr lang="en-US" altLang="ko-KR" sz="1200" spc="-4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85627" y="5492806"/>
              <a:ext cx="149803" cy="180532"/>
            </a:xfrm>
            <a:prstGeom prst="rect">
              <a:avLst/>
            </a:prstGeom>
          </p:spPr>
        </p:pic>
      </p:grp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4BF6E47E-45E9-4502-A437-235D317BB110}"/>
              </a:ext>
            </a:extLst>
          </p:cNvPr>
          <p:cNvSpPr/>
          <p:nvPr/>
        </p:nvSpPr>
        <p:spPr>
          <a:xfrm>
            <a:off x="7944415" y="5420103"/>
            <a:ext cx="1158390" cy="32691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77DADB3-C1CE-49C2-B478-B69A6C7C8722}"/>
              </a:ext>
            </a:extLst>
          </p:cNvPr>
          <p:cNvSpPr txBox="1"/>
          <p:nvPr/>
        </p:nvSpPr>
        <p:spPr>
          <a:xfrm>
            <a:off x="7624709" y="5446804"/>
            <a:ext cx="1492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spc="-4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ㅓ</a:t>
            </a:r>
            <a:endParaRPr lang="en-US" altLang="ko-KR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8130746-4FD6-4AC1-B0EC-B3D2A90EA630}"/>
              </a:ext>
            </a:extLst>
          </p:cNvPr>
          <p:cNvSpPr/>
          <p:nvPr/>
        </p:nvSpPr>
        <p:spPr>
          <a:xfrm>
            <a:off x="7588309" y="5431906"/>
            <a:ext cx="335031" cy="326913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95" name="그래픽 94">
            <a:extLst>
              <a:ext uri="{FF2B5EF4-FFF2-40B4-BE49-F238E27FC236}">
                <a16:creationId xmlns:a16="http://schemas.microsoft.com/office/drawing/2014/main" id="{20C600C6-3868-4E80-B632-76D53C3C53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4624" y="5510338"/>
            <a:ext cx="149803" cy="18053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F2EF1CB-1D7E-4C17-8592-4D8AA554FBB1}"/>
              </a:ext>
            </a:extLst>
          </p:cNvPr>
          <p:cNvSpPr txBox="1"/>
          <p:nvPr/>
        </p:nvSpPr>
        <p:spPr>
          <a:xfrm>
            <a:off x="7923340" y="5446804"/>
            <a:ext cx="1492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JSP </a:t>
            </a:r>
            <a:r>
              <a:rPr lang="ko-KR" altLang="en-US" sz="1200" spc="-4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프로그래밍</a:t>
            </a:r>
            <a:endParaRPr lang="en-US" altLang="ko-KR" sz="1200" spc="-4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4FDF744-B580-499E-842E-4DE2E4566004}"/>
              </a:ext>
            </a:extLst>
          </p:cNvPr>
          <p:cNvGrpSpPr/>
          <p:nvPr/>
        </p:nvGrpSpPr>
        <p:grpSpPr>
          <a:xfrm>
            <a:off x="5802360" y="4961099"/>
            <a:ext cx="2411559" cy="495880"/>
            <a:chOff x="4574109" y="4896844"/>
            <a:chExt cx="2411559" cy="49588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2CB450D7-D669-4395-BB91-FCA08C948FA2}"/>
                </a:ext>
              </a:extLst>
            </p:cNvPr>
            <p:cNvGrpSpPr/>
            <p:nvPr/>
          </p:nvGrpSpPr>
          <p:grpSpPr>
            <a:xfrm>
              <a:off x="4574109" y="4896844"/>
              <a:ext cx="2411559" cy="495880"/>
              <a:chOff x="4665549" y="3307757"/>
              <a:chExt cx="2411559" cy="495880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3647AE21-D489-413C-B5BC-CC63F5A9F6CC}"/>
                  </a:ext>
                </a:extLst>
              </p:cNvPr>
              <p:cNvGrpSpPr/>
              <p:nvPr/>
            </p:nvGrpSpPr>
            <p:grpSpPr>
              <a:xfrm>
                <a:off x="4665549" y="3307757"/>
                <a:ext cx="2299968" cy="326913"/>
                <a:chOff x="4665552" y="3307757"/>
                <a:chExt cx="2462009" cy="358635"/>
              </a:xfrm>
            </p:grpSpPr>
            <p:sp>
              <p:nvSpPr>
                <p:cNvPr id="111" name="사각형: 둥근 모서리 110">
                  <a:extLst>
                    <a:ext uri="{FF2B5EF4-FFF2-40B4-BE49-F238E27FC236}">
                      <a16:creationId xmlns:a16="http://schemas.microsoft.com/office/drawing/2014/main" id="{E3E905BD-9871-44A1-81A8-667D9E2D610E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462009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2E4A3F3-FCD6-4A21-869D-1278A4E40F0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DD11B00-4ACF-41FB-B045-A1E99EACF1B7}"/>
                  </a:ext>
                </a:extLst>
              </p:cNvPr>
              <p:cNvSpPr txBox="1"/>
              <p:nvPr/>
            </p:nvSpPr>
            <p:spPr>
              <a:xfrm>
                <a:off x="4973452" y="3341972"/>
                <a:ext cx="21036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분석 방법 결정 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- 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피드백 반복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  <a:p>
                <a:pPr>
                  <a:defRPr/>
                </a:pP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97" name="그래픽 96">
              <a:extLst>
                <a:ext uri="{FF2B5EF4-FFF2-40B4-BE49-F238E27FC236}">
                  <a16:creationId xmlns:a16="http://schemas.microsoft.com/office/drawing/2014/main" id="{58B6257A-D83B-4A66-9997-71F3BC857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C63133D-6E25-4033-959E-753411EEBCCA}"/>
              </a:ext>
            </a:extLst>
          </p:cNvPr>
          <p:cNvGrpSpPr/>
          <p:nvPr/>
        </p:nvGrpSpPr>
        <p:grpSpPr>
          <a:xfrm>
            <a:off x="8125743" y="4962883"/>
            <a:ext cx="1410036" cy="494096"/>
            <a:chOff x="4574110" y="4896844"/>
            <a:chExt cx="1410036" cy="494096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D2F75326-FF48-4F6E-9E9C-3AD2E659A9F4}"/>
                </a:ext>
              </a:extLst>
            </p:cNvPr>
            <p:cNvGrpSpPr/>
            <p:nvPr/>
          </p:nvGrpSpPr>
          <p:grpSpPr>
            <a:xfrm>
              <a:off x="4574110" y="4896844"/>
              <a:ext cx="1410036" cy="494096"/>
              <a:chOff x="4665550" y="3307757"/>
              <a:chExt cx="1410036" cy="494096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9DC72B72-1AB7-4E5F-9B15-9C8C8A75CB26}"/>
                  </a:ext>
                </a:extLst>
              </p:cNvPr>
              <p:cNvGrpSpPr/>
              <p:nvPr/>
            </p:nvGrpSpPr>
            <p:grpSpPr>
              <a:xfrm>
                <a:off x="4665550" y="3307757"/>
                <a:ext cx="1344378" cy="326913"/>
                <a:chOff x="4665552" y="3307757"/>
                <a:chExt cx="1439094" cy="358635"/>
              </a:xfrm>
            </p:grpSpPr>
            <p:sp>
              <p:nvSpPr>
                <p:cNvPr id="128" name="사각형: 둥근 모서리 127">
                  <a:extLst>
                    <a:ext uri="{FF2B5EF4-FFF2-40B4-BE49-F238E27FC236}">
                      <a16:creationId xmlns:a16="http://schemas.microsoft.com/office/drawing/2014/main" id="{F003FD35-3F88-436E-A8AD-C6A21E10D1AC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439094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70992B2E-209C-4925-9DA2-B6EDD06659C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4798054-AD4D-49A8-9584-0D443577EBA1}"/>
                  </a:ext>
                </a:extLst>
              </p:cNvPr>
              <p:cNvSpPr txBox="1"/>
              <p:nvPr/>
            </p:nvSpPr>
            <p:spPr>
              <a:xfrm>
                <a:off x="5018660" y="3340188"/>
                <a:ext cx="10569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예측 및 반영</a:t>
                </a: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  <a:p>
                <a:pPr>
                  <a:defRPr/>
                </a:pPr>
                <a:endPara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25" name="그래픽 124">
              <a:extLst>
                <a:ext uri="{FF2B5EF4-FFF2-40B4-BE49-F238E27FC236}">
                  <a16:creationId xmlns:a16="http://schemas.microsoft.com/office/drawing/2014/main" id="{AAB93EDB-AFA3-4DEB-BF95-E463FD051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56D25ED-30CB-4200-909A-47E77C09BA7B}"/>
              </a:ext>
            </a:extLst>
          </p:cNvPr>
          <p:cNvGrpSpPr/>
          <p:nvPr/>
        </p:nvGrpSpPr>
        <p:grpSpPr>
          <a:xfrm>
            <a:off x="7383737" y="4426647"/>
            <a:ext cx="2058968" cy="326913"/>
            <a:chOff x="4574113" y="4369794"/>
            <a:chExt cx="2058968" cy="326913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82A9F3B0-BFE5-4685-9371-BDD3B87C14E6}"/>
                </a:ext>
              </a:extLst>
            </p:cNvPr>
            <p:cNvGrpSpPr/>
            <p:nvPr/>
          </p:nvGrpSpPr>
          <p:grpSpPr>
            <a:xfrm>
              <a:off x="4574113" y="4369794"/>
              <a:ext cx="2058968" cy="326913"/>
              <a:chOff x="4665553" y="3307757"/>
              <a:chExt cx="2058968" cy="326913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DB2A8B24-8D40-472A-8475-9CDAF967D7E8}"/>
                  </a:ext>
                </a:extLst>
              </p:cNvPr>
              <p:cNvGrpSpPr/>
              <p:nvPr/>
            </p:nvGrpSpPr>
            <p:grpSpPr>
              <a:xfrm>
                <a:off x="4665553" y="3307757"/>
                <a:ext cx="2032483" cy="326913"/>
                <a:chOff x="4665552" y="3307757"/>
                <a:chExt cx="2175677" cy="358635"/>
              </a:xfrm>
            </p:grpSpPr>
            <p:sp>
              <p:nvSpPr>
                <p:cNvPr id="135" name="사각형: 둥근 모서리 134">
                  <a:extLst>
                    <a:ext uri="{FF2B5EF4-FFF2-40B4-BE49-F238E27FC236}">
                      <a16:creationId xmlns:a16="http://schemas.microsoft.com/office/drawing/2014/main" id="{D7413137-EF2E-4F3A-BEFD-677527783CDF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175677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F3ACEE70-4620-4448-8DBF-267C13F70FD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DF48BE0-0CEA-489B-972D-F13E45941E34}"/>
                  </a:ext>
                </a:extLst>
              </p:cNvPr>
              <p:cNvSpPr txBox="1"/>
              <p:nvPr/>
            </p:nvSpPr>
            <p:spPr>
              <a:xfrm>
                <a:off x="4954769" y="3341776"/>
                <a:ext cx="17697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2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차 데이터 정제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(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분석</a:t>
                </a:r>
                <a:r>
                  <a:rPr lang="en-US" altLang="ko-KR" sz="1200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)</a:t>
                </a:r>
              </a:p>
            </p:txBody>
          </p:sp>
        </p:grpSp>
        <p:pic>
          <p:nvPicPr>
            <p:cNvPr id="132" name="그래픽 131">
              <a:extLst>
                <a:ext uri="{FF2B5EF4-FFF2-40B4-BE49-F238E27FC236}">
                  <a16:creationId xmlns:a16="http://schemas.microsoft.com/office/drawing/2014/main" id="{5E25B0DB-9AC0-4A9B-8F28-EAC3EBA04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1689</Words>
  <Application>Microsoft Office PowerPoint</Application>
  <PresentationFormat>와이드스크린</PresentationFormat>
  <Paragraphs>522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-apple-system</vt:lpstr>
      <vt:lpstr>Crimson Pro</vt:lpstr>
      <vt:lpstr>맑은 고딕</vt:lpstr>
      <vt:lpstr>세방고딕 Bold</vt:lpstr>
      <vt:lpstr>세방고딕 Regular</vt:lpstr>
      <vt:lpstr>Arial</vt:lpstr>
      <vt:lpstr>Calibri</vt:lpstr>
      <vt:lpstr>Open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MYCOM</cp:lastModifiedBy>
  <cp:revision>128</cp:revision>
  <dcterms:created xsi:type="dcterms:W3CDTF">2023-12-20T03:00:25Z</dcterms:created>
  <dcterms:modified xsi:type="dcterms:W3CDTF">2024-10-25T02:27:49Z</dcterms:modified>
</cp:coreProperties>
</file>